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91.png" ContentType="image/png"/>
  <Override PartName="/ppt/media/image32.png" ContentType="image/png"/>
  <Override PartName="/ppt/media/image72.png" ContentType="image/png"/>
  <Override PartName="/ppt/media/image116.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88.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99.png" ContentType="image/png"/>
  <Override PartName="/ppt/media/image106.png" ContentType="image/png"/>
  <Override PartName="/ppt/media/image62.png" ContentType="image/png"/>
  <Override PartName="/ppt/media/image121.png" ContentType="image/png"/>
  <Override PartName="/ppt/media/image96.png" ContentType="image/png"/>
  <Override PartName="/ppt/media/image103.png" ContentType="image/png"/>
  <Override PartName="/ppt/media/image95.png" ContentType="image/png"/>
  <Override PartName="/ppt/media/image102.png" ContentType="image/png"/>
  <Override PartName="/ppt/media/image115.png" ContentType="image/png"/>
  <Override PartName="/ppt/media/image71.png" ContentType="image/png"/>
  <Override PartName="/ppt/media/image114.png" ContentType="image/png"/>
  <Override PartName="/ppt/media/image70.png" ContentType="image/png"/>
  <Override PartName="/ppt/media/image113.png" ContentType="image/png"/>
  <Override PartName="/ppt/media/image79.png" ContentType="image/png"/>
  <Override PartName="/ppt/media/image101.png" ContentType="image/png"/>
  <Override PartName="/ppt/media/image112.png" ContentType="image/png"/>
  <Override PartName="/ppt/media/image89.png" ContentType="image/png"/>
  <Override PartName="/ppt/media/image111.png" ContentType="image/png"/>
  <Override PartName="/ppt/media/image120.png" ContentType="image/png"/>
  <Override PartName="/ppt/media/image69.png" ContentType="image/png"/>
  <Override PartName="/ppt/media/image68.png" ContentType="image/png"/>
  <Override PartName="/ppt/media/image31.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23.png" ContentType="image/png"/>
  <Override PartName="/ppt/media/image119.png" ContentType="image/png"/>
  <Override PartName="/ppt/media/image22.png" ContentType="image/png"/>
  <Override PartName="/ppt/media/image59.png" ContentType="image/png"/>
  <Override PartName="/ppt/media/image110.png" ContentType="image/png"/>
  <Override PartName="/ppt/media/image24.png" ContentType="image/png"/>
  <Override PartName="/ppt/media/image118.png" ContentType="image/png"/>
  <Override PartName="/ppt/media/image21.png" ContentType="image/png"/>
  <Override PartName="/ppt/media/image58.png" ContentType="image/png"/>
  <Override PartName="/ppt/media/image117.png" ContentType="image/png"/>
  <Override PartName="/ppt/media/image20.png" ContentType="image/png"/>
  <Override PartName="/ppt/media/image57.png" ContentType="image/png"/>
  <Override PartName="/ppt/media/image25.png" ContentType="image/png"/>
  <Override PartName="/ppt/media/image90.png" ContentType="image/png"/>
  <Override PartName="/ppt/media/image2.png" ContentType="image/png"/>
  <Override PartName="/ppt/media/image14.png" ContentType="image/png"/>
  <Override PartName="/ppt/presProps.xml" ContentType="application/vnd.openxmlformats-officedocument.presentationml.presProps+xml"/>
  <Override PartName="/ppt/slides/_rels/slide95.xml.rels" ContentType="application/vnd.openxmlformats-package.relationships+xml"/>
  <Override PartName="/ppt/slides/_rels/slide128.xml.rels" ContentType="application/vnd.openxmlformats-package.relationships+xml"/>
  <Override PartName="/ppt/slides/_rels/slide27.xml.rels" ContentType="application/vnd.openxmlformats-package.relationships+xml"/>
  <Override PartName="/ppt/slides/_rels/slide118.xml.rels" ContentType="application/vnd.openxmlformats-package.relationships+xml"/>
  <Override PartName="/ppt/slides/_rels/slide85.xml.rels" ContentType="application/vnd.openxmlformats-package.relationships+xml"/>
  <Override PartName="/ppt/slides/_rels/slide88.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30.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29.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86.xml.rels" ContentType="application/vnd.openxmlformats-package.relationships+xml"/>
  <Override PartName="/ppt/slides/_rels/slide119.xml.rels" ContentType="application/vnd.openxmlformats-package.relationships+xml"/>
  <Override PartName="/ppt/slides/_rels/slide54.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2.xml.rels" ContentType="application/vnd.openxmlformats-package.relationships+xml"/>
  <Override PartName="/ppt/slides/_rels/slide77.xml.rels" ContentType="application/vnd.openxmlformats-package.relationships+xml"/>
  <Override PartName="/ppt/slides/_rels/slide96.xml.rels" ContentType="application/vnd.openxmlformats-package.relationships+xml"/>
  <Override PartName="/ppt/slides/_rels/slide129.xml.rels" ContentType="application/vnd.openxmlformats-package.relationships+xml"/>
  <Override PartName="/ppt/slides/_rels/slide13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98.xml.rels" ContentType="application/vnd.openxmlformats-package.relationships+xml"/>
  <Override PartName="/ppt/slides/_rels/slide30.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79.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2.xml.rels" ContentType="application/vnd.openxmlformats-package.relationships+xml"/>
  <Override PartName="/ppt/slides/_rels/slide44.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97.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3.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127.xml.rels" ContentType="application/vnd.openxmlformats-package.relationships+xml"/>
  <Override PartName="/ppt/slides/_rels/slide94.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120.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68.xml.rels" ContentType="application/vnd.openxmlformats-package.relationships+xml"/>
  <Override PartName="/ppt/slides/_rels/slide126.xml.rels" ContentType="application/vnd.openxmlformats-package.relationships+xml"/>
  <Override PartName="/ppt/slides/_rels/slide49.xml.rels" ContentType="application/vnd.openxmlformats-package.relationships+xml"/>
  <Override PartName="/ppt/slides/_rels/slide93.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6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75.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70.xml.rels" ContentType="application/vnd.openxmlformats-package.relationships+xml"/>
  <Override PartName="/ppt/slides/_rels/slide26.xml.rels" ContentType="application/vnd.openxmlformats-package.relationships+xml"/>
  <Override PartName="/ppt/slides/_rels/slide103.xml.rels" ContentType="application/vnd.openxmlformats-package.relationships+xml"/>
  <Override PartName="/ppt/slides/_rels/slide109.xml.rels" ContentType="application/vnd.openxmlformats-package.relationships+xml"/>
  <Override PartName="/ppt/slides/_rels/slide76.xml.rels" ContentType="application/vnd.openxmlformats-package.relationships+xml"/>
  <Override PartName="/ppt/slides/_rels/slide73.xml.rels" ContentType="application/vnd.openxmlformats-package.relationships+xml"/>
  <Override PartName="/ppt/slides/_rels/slide106.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xml" ContentType="application/vnd.openxmlformats-officedocument.presentationml.slide+xml"/>
  <Override PartName="/ppt/slides/slide108.xml" ContentType="application/vnd.openxmlformats-officedocument.presentationml.slide+xml"/>
  <Override PartName="/ppt/slides/slide2.xml" ContentType="application/vnd.openxmlformats-officedocument.presentationml.slide+xml"/>
  <Override PartName="/ppt/slides/slide42.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50.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1.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3.xml" ContentType="application/vnd.openxmlformats-officedocument.presentationml.slide+xml"/>
  <Override PartName="/ppt/slides/slide52.xml" ContentType="application/vnd.openxmlformats-officedocument.presentationml.slide+xml"/>
  <Override PartName="/ppt/slides/slide129.xml" ContentType="application/vnd.openxmlformats-officedocument.presentationml.slide+xml"/>
  <Override PartName="/ppt/slides/slide3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44.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4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07.xml" ContentType="application/vnd.openxmlformats-officedocument.presentationml.slide+xml"/>
  <Override PartName="/ppt/slides/slide79.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Override PartName="/ppt/slides/slide17.xml" ContentType="application/vnd.openxmlformats-officedocument.presentationml.slide+xml"/>
  <Override PartName="/ppt/slides/slide85.xml" ContentType="application/vnd.openxmlformats-officedocument.presentationml.slide+xml"/>
  <Override PartName="/ppt/slides/slide113.xml" ContentType="application/vnd.openxmlformats-officedocument.presentationml.slide+xml"/>
  <Override PartName="/ppt/slides/slide18.xml" ContentType="application/vnd.openxmlformats-officedocument.presentationml.slide+xml"/>
  <Override PartName="/ppt/slides/slide86.xml" ContentType="application/vnd.openxmlformats-officedocument.presentationml.slide+xml"/>
  <Override PartName="/ppt/slides/slide114.xml" ContentType="application/vnd.openxmlformats-officedocument.presentationml.slide+xml"/>
  <Override PartName="/ppt/slides/slide19.xml" ContentType="application/vnd.openxmlformats-officedocument.presentationml.slide+xml"/>
  <Override PartName="/ppt/slides/slide87.xml" ContentType="application/vnd.openxmlformats-officedocument.presentationml.slide+xml"/>
  <Override PartName="/ppt/slides/slide115.xml" ContentType="application/vnd.openxmlformats-officedocument.presentationml.slide+xml"/>
  <Override PartName="/ppt/slides/slide88.xml" ContentType="application/vnd.openxmlformats-officedocument.presentationml.slide+xml"/>
  <Override PartName="/ppt/slides/slide116.xml" ContentType="application/vnd.openxmlformats-officedocument.presentationml.slide+xml"/>
  <Override PartName="/ppt/slides/slide89.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27.xml" ContentType="application/vnd.openxmlformats-officedocument.presentationml.slide+xml"/>
  <Override PartName="/ppt/slides/slide95.xml" ContentType="application/vnd.openxmlformats-officedocument.presentationml.slide+xml"/>
  <Override PartName="/ppt/slides/slide12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Lst>
  <p:sldSz cx="12188825"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996E0EC-CBBC-47BE-A4A8-E39B1F3E015A}"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4516491-1BBD-4743-863D-4BA6C4CE9E5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67C621A9-78A0-4F2C-BA1A-0007CDE6B4A2}"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5BF4076-142A-4A2B-8DDF-FE6A63095FC0}"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EB8210C-8B9E-4AB0-83BD-EFBBF4A52530}"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84301B2-0378-4659-BBF5-84B54096526A}"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E04F8DD-AEB8-4DC1-BDB6-ED0FC17467B8}"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7F33287-9A74-4CDC-AB7D-6CA68896EBF3}"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A55CE6E-057D-4981-8EA8-C4551D14D2D1}"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029FF89-5B6F-4A16-8A4F-481097CD5735}"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80000A4-D2C0-4F21-8AA4-ACFAF7C7B9D8}"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67649BE-3E2B-4378-961E-153DD90AD6A1}"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5C7BDDD-C222-4504-B48B-628DBA4843BD}"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8DCD92A-AFC9-4245-B3B0-4EB8A29E568F}"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FB5F9FE-501C-4EA5-AED8-4C0D69438633}"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5413C7E-E361-4103-97B4-9DA9D87ACBCB}"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A52D489-D412-4DB6-A873-1F2FD53E84B3}"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7C1ED69B-E2D8-4F90-B486-A4D6665D26AB}"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8"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6290E151-6218-45E7-9BD6-BAFD749C619A}"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0"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C45FB9EA-4787-4338-9285-12B4B1B69E1A}"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3"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C4184BD-6654-4BA7-944D-B444D7615511}"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016C945B-EF9A-45BF-81E0-F2D3E179EAD3}"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589192F-187C-419B-89D0-4A7B43C5BBA7}"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7054F246-CF36-4AEF-9F5F-A6B919F1956B}"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7"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8"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9"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4C3E52F-C2CA-46E7-89C6-FDDEBA489364}"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3"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330026F5-3C96-47DA-ADB7-809BBC89C804}"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6"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7"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678C5FE-DF2E-411F-8CA4-543614FF087E}"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75353A99-0FA8-43B2-819B-2BDCF86AD7B8}"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2"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3"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5"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81A0E343-088D-4922-A176-ED2D17BAD75C}"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8"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0"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1"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1624E685-9823-4AA6-9CBE-9BF4F0ABECC0}"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9AC8F56-77FA-4318-B354-5EC1285E0AA1}"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364B587-D392-4233-A361-69D92CD1864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C8DCF4B-066B-4BFA-A19F-4FD0F38CF59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741B3B9-D26C-43C1-A81C-9FA25691306E}"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B6DF1F8-9A07-4858-BE9D-5C17A3AD6F7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42CD8D2-4E33-4EF9-B9B8-68B0E848D66F}"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7400" y="6356520"/>
            <a:ext cx="411012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 </a:t>
            </a:r>
            <a:endParaRPr b="0" lang="en-US" sz="1400" spc="-1" strike="noStrike">
              <a:latin typeface="Times New Roman"/>
            </a:endParaRPr>
          </a:p>
        </p:txBody>
      </p:sp>
      <p:sp>
        <p:nvSpPr>
          <p:cNvPr id="1" name="PlaceHolder 2"/>
          <p:cNvSpPr>
            <a:spLocks noGrp="1"/>
          </p:cNvSpPr>
          <p:nvPr>
            <p:ph type="sldNum" idx="2"/>
          </p:nvPr>
        </p:nvSpPr>
        <p:spPr>
          <a:xfrm>
            <a:off x="8607960" y="6356520"/>
            <a:ext cx="2738880" cy="361440"/>
          </a:xfrm>
          <a:prstGeom prst="rect">
            <a:avLst/>
          </a:prstGeom>
          <a:noFill/>
          <a:ln w="0">
            <a:noFill/>
          </a:ln>
        </p:spPr>
        <p:txBody>
          <a:bodyPr lIns="90000" rIns="90000" tIns="45000" bIns="45000" anchor="ctr">
            <a:noAutofit/>
          </a:bodyPr>
          <a:lstStyle>
            <a:lvl1pPr algn="r">
              <a:lnSpc>
                <a:spcPct val="100000"/>
              </a:lnSpc>
              <a:buNone/>
              <a:defRPr b="0" lang="en-SG" sz="1200" spc="-1" strike="noStrike">
                <a:solidFill>
                  <a:srgbClr val="787878"/>
                </a:solidFill>
                <a:latin typeface="Aptos"/>
                <a:ea typeface="DejaVu Sans"/>
              </a:defRPr>
            </a:lvl1pPr>
          </a:lstStyle>
          <a:p>
            <a:pPr algn="r">
              <a:lnSpc>
                <a:spcPct val="100000"/>
              </a:lnSpc>
              <a:buNone/>
            </a:pPr>
            <a:fld id="{7C5A9CEE-6148-4B02-A4B8-7CD288DF833E}" type="slidenum">
              <a:rPr b="0" lang="en-SG" sz="1200" spc="-1" strike="noStrike">
                <a:solidFill>
                  <a:srgbClr val="787878"/>
                </a:solidFill>
                <a:latin typeface="Aptos"/>
                <a:ea typeface="DejaVu Sans"/>
              </a:rPr>
              <a:t>129</a:t>
            </a:fld>
            <a:endParaRPr b="0" lang="en-US" sz="1200" spc="-1" strike="noStrike">
              <a:latin typeface="Times New Roman"/>
            </a:endParaRPr>
          </a:p>
        </p:txBody>
      </p:sp>
      <p:sp>
        <p:nvSpPr>
          <p:cNvPr id="2" name="PlaceHolder 3"/>
          <p:cNvSpPr>
            <a:spLocks noGrp="1"/>
          </p:cNvSpPr>
          <p:nvPr>
            <p:ph type="dt" idx="3"/>
          </p:nvPr>
        </p:nvSpPr>
        <p:spPr>
          <a:xfrm>
            <a:off x="837720" y="6356520"/>
            <a:ext cx="273888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 </a:t>
            </a:r>
            <a:endParaRPr b="0" lang="en-US" sz="1400" spc="-1" strike="noStrike">
              <a:latin typeface="Times New Roman"/>
            </a:endParaRPr>
          </a:p>
        </p:txBody>
      </p:sp>
      <p:sp>
        <p:nvSpPr>
          <p:cNvPr id="3"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7400" y="6356520"/>
            <a:ext cx="411012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&lt;footer&gt;</a:t>
            </a:r>
            <a:endParaRPr b="0" lang="en-US" sz="1400" spc="-1" strike="noStrike">
              <a:latin typeface="Times New Roman"/>
            </a:endParaRPr>
          </a:p>
        </p:txBody>
      </p:sp>
      <p:sp>
        <p:nvSpPr>
          <p:cNvPr id="42" name="PlaceHolder 2"/>
          <p:cNvSpPr>
            <a:spLocks noGrp="1"/>
          </p:cNvSpPr>
          <p:nvPr>
            <p:ph type="sldNum" idx="5"/>
          </p:nvPr>
        </p:nvSpPr>
        <p:spPr>
          <a:xfrm>
            <a:off x="8607960" y="6356520"/>
            <a:ext cx="2738880" cy="361440"/>
          </a:xfrm>
          <a:prstGeom prst="rect">
            <a:avLst/>
          </a:prstGeom>
          <a:noFill/>
          <a:ln w="0">
            <a:noFill/>
          </a:ln>
        </p:spPr>
        <p:txBody>
          <a:bodyPr lIns="90000" rIns="90000" tIns="45000" bIns="45000" anchor="ctr">
            <a:noAutofit/>
          </a:bodyPr>
          <a:lstStyle>
            <a:lvl1pPr algn="r">
              <a:lnSpc>
                <a:spcPct val="100000"/>
              </a:lnSpc>
              <a:buNone/>
              <a:defRPr b="0" lang="en-SG" sz="1200" spc="-1" strike="noStrike">
                <a:solidFill>
                  <a:srgbClr val="787878"/>
                </a:solidFill>
                <a:latin typeface="Aptos"/>
                <a:ea typeface="DejaVu Sans"/>
              </a:defRPr>
            </a:lvl1pPr>
          </a:lstStyle>
          <a:p>
            <a:pPr algn="r">
              <a:lnSpc>
                <a:spcPct val="100000"/>
              </a:lnSpc>
              <a:buNone/>
            </a:pPr>
            <a:fld id="{3E0F51A8-FF02-46C1-A8ED-2B8A36231E59}" type="slidenum">
              <a:rPr b="0" lang="en-SG" sz="1200" spc="-1" strike="noStrike">
                <a:solidFill>
                  <a:srgbClr val="787878"/>
                </a:solidFill>
                <a:latin typeface="Aptos"/>
                <a:ea typeface="DejaVu Sans"/>
              </a:rPr>
              <a:t>&lt;number&gt;</a:t>
            </a:fld>
            <a:endParaRPr b="0" lang="en-US" sz="1200" spc="-1" strike="noStrike">
              <a:latin typeface="Times New Roman"/>
            </a:endParaRPr>
          </a:p>
        </p:txBody>
      </p:sp>
      <p:sp>
        <p:nvSpPr>
          <p:cNvPr id="43" name="PlaceHolder 3"/>
          <p:cNvSpPr>
            <a:spLocks noGrp="1"/>
          </p:cNvSpPr>
          <p:nvPr>
            <p:ph type="dt" idx="6"/>
          </p:nvPr>
        </p:nvSpPr>
        <p:spPr>
          <a:xfrm>
            <a:off x="837720" y="6356520"/>
            <a:ext cx="273888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4037400" y="6356520"/>
            <a:ext cx="4110120" cy="361440"/>
          </a:xfrm>
          <a:prstGeom prst="rect">
            <a:avLst/>
          </a:prstGeom>
          <a:noFill/>
          <a:ln w="0">
            <a:noFill/>
          </a:ln>
        </p:spPr>
        <p:txBody>
          <a:bodyPr lIns="90000" rIns="90000" tIns="45000" bIns="45000" anchor="ctr">
            <a:noAutofit/>
          </a:bodyPr>
          <a:lstStyle>
            <a:lvl1pPr algn="ctr">
              <a:lnSpc>
                <a:spcPct val="100000"/>
              </a:lnSpc>
              <a:buNone/>
              <a:defRPr b="0" lang="en-US" sz="1400" spc="-1" strike="noStrike">
                <a:solidFill>
                  <a:srgbClr val="000000"/>
                </a:solidFill>
                <a:latin typeface="Times New Roman"/>
                <a:ea typeface="DejaVu Sans"/>
              </a:defRPr>
            </a:lvl1pPr>
          </a:lstStyle>
          <a:p>
            <a:pPr algn="ctr">
              <a:lnSpc>
                <a:spcPct val="100000"/>
              </a:lnSpc>
              <a:buNone/>
            </a:pPr>
            <a:r>
              <a:rPr b="0" lang="en-US" sz="1400" spc="-1" strike="noStrike">
                <a:solidFill>
                  <a:srgbClr val="000000"/>
                </a:solidFill>
                <a:latin typeface="Times New Roman"/>
                <a:ea typeface="DejaVu Sans"/>
              </a:rPr>
              <a:t>&lt;footer&gt;</a:t>
            </a:r>
            <a:endParaRPr b="0" lang="en-US" sz="1400" spc="-1" strike="noStrike">
              <a:latin typeface="Times New Roman"/>
            </a:endParaRPr>
          </a:p>
        </p:txBody>
      </p:sp>
      <p:sp>
        <p:nvSpPr>
          <p:cNvPr id="83" name="PlaceHolder 2"/>
          <p:cNvSpPr>
            <a:spLocks noGrp="1"/>
          </p:cNvSpPr>
          <p:nvPr>
            <p:ph type="sldNum" idx="8"/>
          </p:nvPr>
        </p:nvSpPr>
        <p:spPr>
          <a:xfrm>
            <a:off x="8607960" y="6356520"/>
            <a:ext cx="2738880" cy="361440"/>
          </a:xfrm>
          <a:prstGeom prst="rect">
            <a:avLst/>
          </a:prstGeom>
          <a:noFill/>
          <a:ln w="0">
            <a:noFill/>
          </a:ln>
        </p:spPr>
        <p:txBody>
          <a:bodyPr lIns="90000" rIns="90000" tIns="45000" bIns="45000" anchor="ctr">
            <a:noAutofit/>
          </a:bodyPr>
          <a:lstStyle>
            <a:lvl1pPr algn="r">
              <a:lnSpc>
                <a:spcPct val="100000"/>
              </a:lnSpc>
              <a:buNone/>
              <a:defRPr b="0" lang="en-SG" sz="1200" spc="-1" strike="noStrike">
                <a:solidFill>
                  <a:srgbClr val="787878"/>
                </a:solidFill>
                <a:latin typeface="Aptos"/>
                <a:ea typeface="DejaVu Sans"/>
              </a:defRPr>
            </a:lvl1pPr>
          </a:lstStyle>
          <a:p>
            <a:pPr algn="r">
              <a:lnSpc>
                <a:spcPct val="100000"/>
              </a:lnSpc>
              <a:buNone/>
            </a:pPr>
            <a:fld id="{A97CF800-7911-451E-9DDE-26AADE8EDE5A}" type="slidenum">
              <a:rPr b="0" lang="en-SG" sz="1200" spc="-1" strike="noStrike">
                <a:solidFill>
                  <a:srgbClr val="787878"/>
                </a:solidFill>
                <a:latin typeface="Aptos"/>
                <a:ea typeface="DejaVu Sans"/>
              </a:rPr>
              <a:t>&lt;number&gt;</a:t>
            </a:fld>
            <a:endParaRPr b="0" lang="en-US" sz="1200" spc="-1" strike="noStrike">
              <a:latin typeface="Times New Roman"/>
            </a:endParaRPr>
          </a:p>
        </p:txBody>
      </p:sp>
      <p:sp>
        <p:nvSpPr>
          <p:cNvPr id="84" name="PlaceHolder 3"/>
          <p:cNvSpPr>
            <a:spLocks noGrp="1"/>
          </p:cNvSpPr>
          <p:nvPr>
            <p:ph type="dt" idx="9"/>
          </p:nvPr>
        </p:nvSpPr>
        <p:spPr>
          <a:xfrm>
            <a:off x="837720" y="6356520"/>
            <a:ext cx="2738880" cy="3614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5"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6"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523160" y="1122480"/>
            <a:ext cx="9137880" cy="2383920"/>
          </a:xfrm>
          <a:prstGeom prst="rect">
            <a:avLst/>
          </a:prstGeom>
          <a:noFill/>
          <a:ln w="0">
            <a:noFill/>
          </a:ln>
        </p:spPr>
        <p:txBody>
          <a:bodyPr lIns="0" rIns="0" tIns="0" bIns="0" anchor="b">
            <a:noAutofit/>
          </a:bodyPr>
          <a:p>
            <a:pPr algn="ctr">
              <a:lnSpc>
                <a:spcPct val="90000"/>
              </a:lnSpc>
              <a:buNone/>
            </a:pPr>
            <a:r>
              <a:rPr b="0" lang="en-US" sz="4400" spc="-1" strike="noStrike">
                <a:solidFill>
                  <a:srgbClr val="000000"/>
                </a:solidFill>
                <a:latin typeface="Arial"/>
                <a:ea typeface="DejaVu Sans"/>
              </a:rPr>
              <a:t>Optiver Realized Volatitlity prediction</a:t>
            </a:r>
            <a:endParaRPr b="0" lang="en-US" sz="4400" spc="-1" strike="noStrike">
              <a:solidFill>
                <a:srgbClr val="000000"/>
              </a:solidFill>
              <a:latin typeface="Arial"/>
            </a:endParaRPr>
          </a:p>
        </p:txBody>
      </p:sp>
      <p:sp>
        <p:nvSpPr>
          <p:cNvPr id="124" name="PlaceHolder 2"/>
          <p:cNvSpPr>
            <a:spLocks noGrp="1"/>
          </p:cNvSpPr>
          <p:nvPr>
            <p:ph type="subTitle"/>
          </p:nvPr>
        </p:nvSpPr>
        <p:spPr>
          <a:xfrm>
            <a:off x="1523160" y="3602160"/>
            <a:ext cx="9137880" cy="1652040"/>
          </a:xfrm>
          <a:prstGeom prst="rect">
            <a:avLst/>
          </a:prstGeom>
          <a:noFill/>
          <a:ln w="0">
            <a:noFill/>
          </a:ln>
        </p:spPr>
        <p:txBody>
          <a:bodyPr lIns="0" rIns="0" tIns="0" bIns="0"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71" name="PlaceHolder 2"/>
          <p:cNvSpPr>
            <a:spLocks noGrp="1"/>
          </p:cNvSpPr>
          <p:nvPr>
            <p:ph/>
          </p:nvPr>
        </p:nvSpPr>
        <p:spPr>
          <a:xfrm>
            <a:off x="837720" y="1825560"/>
            <a:ext cx="10509120" cy="488304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2000" spc="-1" strike="noStrike">
                <a:solidFill>
                  <a:srgbClr val="000000"/>
                </a:solidFill>
                <a:highlight>
                  <a:srgbClr val="ffff00"/>
                </a:highlight>
                <a:latin typeface="Aptos"/>
                <a:ea typeface="DejaVu Sans"/>
              </a:rPr>
              <a:t>New feature suggestion</a:t>
            </a:r>
            <a:r>
              <a:rPr b="0" lang="en-SG" sz="2000" spc="-1" strike="noStrike">
                <a:solidFill>
                  <a:srgbClr val="000000"/>
                </a:solidFill>
                <a:latin typeface="Aptos"/>
                <a:ea typeface="DejaVu Sans"/>
              </a:rPr>
              <a:t>: check corr. Of sum of size per order_count (i.e. size/order_count) within a time id normalized by # seconds in bucket to target. Fewer order_counts trading large sizes leads to less liquidity and more volatltiy compared to more order_counts and smaller sizes. </a:t>
            </a:r>
            <a:r>
              <a:rPr b="0" lang="en-SG" sz="2000" spc="-1" strike="noStrike">
                <a:solidFill>
                  <a:srgbClr val="000000"/>
                </a:solidFill>
                <a:highlight>
                  <a:srgbClr val="00ff00"/>
                </a:highlight>
                <a:latin typeface="Aptos"/>
                <a:ea typeface="DejaVu Sans"/>
              </a:rPr>
              <a:t>Done!</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Features saved at</a:t>
            </a:r>
            <a:endParaRPr b="0" lang="en-US" sz="2000" spc="-1" strike="noStrike">
              <a:solidFill>
                <a:srgbClr val="000000"/>
              </a:solidFill>
              <a:latin typeface="Arial"/>
            </a:endParaRPr>
          </a:p>
          <a:p>
            <a:pPr marL="228600" indent="-228600">
              <a:lnSpc>
                <a:spcPct val="90000"/>
              </a:lnSpc>
              <a:spcBef>
                <a:spcPts val="1001"/>
              </a:spcBef>
              <a:buNone/>
              <a:tabLst>
                <a:tab algn="l" pos="0"/>
              </a:tabLst>
            </a:pPr>
            <a:r>
              <a:rPr b="0" lang="en-US" sz="1400" spc="-1" strike="noStrike">
                <a:solidFill>
                  <a:srgbClr val="9cdcfe"/>
                </a:solidFill>
                <a:highlight>
                  <a:srgbClr val="1f1f1f"/>
                </a:highlight>
                <a:latin typeface="Consolas"/>
                <a:ea typeface="DejaVu Sans"/>
              </a:rPr>
              <a:t>trade_sum_size_sum_order_count_sum_size_per_order_count.pkl</a:t>
            </a:r>
            <a:endParaRPr b="0" lang="en-US" sz="14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pic>
        <p:nvPicPr>
          <p:cNvPr id="172" name="Picture 4" descr=""/>
          <p:cNvPicPr/>
          <p:nvPr/>
        </p:nvPicPr>
        <p:blipFill>
          <a:blip r:embed="rId1"/>
          <a:stretch/>
        </p:blipFill>
        <p:spPr>
          <a:xfrm>
            <a:off x="1699920" y="3310200"/>
            <a:ext cx="9646920" cy="2484360"/>
          </a:xfrm>
          <a:prstGeom prst="rect">
            <a:avLst/>
          </a:prstGeom>
          <a:ln w="0">
            <a:noFill/>
          </a:ln>
        </p:spPr>
      </p:pic>
      <p:sp>
        <p:nvSpPr>
          <p:cNvPr id="173" name="Oval 5"/>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Trade data</a:t>
            </a:r>
            <a:endParaRPr b="0" lang="en-US" sz="1800" spc="-1" strike="noStrike">
              <a:latin typeface="Arial"/>
            </a:endParaRPr>
          </a:p>
        </p:txBody>
      </p:sp>
      <p:sp>
        <p:nvSpPr>
          <p:cNvPr id="174" name="Parallelogram 6"/>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features_eda_within_stocks.ipynb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97"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2000" spc="-1" strike="noStrike">
                <a:solidFill>
                  <a:srgbClr val="c9211e"/>
                </a:solidFill>
                <a:latin typeface="Aptos"/>
                <a:ea typeface="DejaVu Sans"/>
              </a:rPr>
              <a:t>Feature standardization/Normalization </a:t>
            </a:r>
            <a:r>
              <a:rPr b="0" lang="en-US" sz="1200" spc="-1" strike="noStrike">
                <a:solidFill>
                  <a:srgbClr val="000000"/>
                </a:solidFill>
                <a:latin typeface="Aptos"/>
                <a:ea typeface="DejaVu Sans"/>
              </a:rPr>
              <a:t>leads to </a:t>
            </a:r>
            <a:r>
              <a:rPr b="1" lang="en-US" sz="1500" spc="-1" strike="noStrike">
                <a:solidFill>
                  <a:srgbClr val="c9211e"/>
                </a:solidFill>
                <a:latin typeface="Aptos"/>
                <a:ea typeface="DejaVu Sans"/>
              </a:rPr>
              <a:t>poor</a:t>
            </a:r>
            <a:r>
              <a:rPr b="0" lang="en-US" sz="1200" spc="-1" strike="noStrike">
                <a:solidFill>
                  <a:srgbClr val="000000"/>
                </a:solidFill>
                <a:latin typeface="Aptos"/>
                <a:ea typeface="DejaVu Sans"/>
              </a:rPr>
              <a:t> training performance. Errors are increasing.</a:t>
            </a:r>
            <a:endParaRPr b="0" lang="en-US" sz="1200" spc="-1" strike="noStrike">
              <a:solidFill>
                <a:srgbClr val="000000"/>
              </a:solidFill>
              <a:latin typeface="Arial"/>
            </a:endParaRPr>
          </a:p>
          <a:p>
            <a:pPr>
              <a:lnSpc>
                <a:spcPct val="90000"/>
              </a:lnSpc>
              <a:spcBef>
                <a:spcPts val="1417"/>
              </a:spcBef>
              <a:buNone/>
              <a:tabLst>
                <a:tab algn="l" pos="0"/>
              </a:tabLst>
            </a:pPr>
            <a:endParaRPr b="0" lang="en-US" sz="1200" spc="-1" strike="noStrike">
              <a:solidFill>
                <a:srgbClr val="000000"/>
              </a:solidFill>
              <a:latin typeface="Arial"/>
            </a:endParaRPr>
          </a:p>
          <a:p>
            <a:pPr>
              <a:lnSpc>
                <a:spcPct val="90000"/>
              </a:lnSpc>
              <a:spcBef>
                <a:spcPts val="1417"/>
              </a:spcBef>
              <a:buNone/>
              <a:tabLst>
                <a:tab algn="l" pos="0"/>
              </a:tabLst>
            </a:pPr>
            <a:endParaRPr b="0" lang="en-US" sz="1200" spc="-1" strike="noStrike">
              <a:solidFill>
                <a:srgbClr val="000000"/>
              </a:solidFill>
              <a:latin typeface="Arial"/>
            </a:endParaRPr>
          </a:p>
          <a:p>
            <a:pPr>
              <a:lnSpc>
                <a:spcPct val="90000"/>
              </a:lnSpc>
              <a:spcBef>
                <a:spcPts val="1417"/>
              </a:spcBef>
              <a:buNone/>
              <a:tabLst>
                <a:tab algn="l" pos="0"/>
              </a:tabLst>
            </a:pPr>
            <a:endParaRPr b="0" lang="en-US" sz="1200" spc="-1" strike="noStrike">
              <a:solidFill>
                <a:srgbClr val="000000"/>
              </a:solidFill>
              <a:latin typeface="Arial"/>
            </a:endParaRPr>
          </a:p>
          <a:p>
            <a:pPr>
              <a:lnSpc>
                <a:spcPct val="90000"/>
              </a:lnSpc>
              <a:spcBef>
                <a:spcPts val="1417"/>
              </a:spcBef>
              <a:buNone/>
              <a:tabLst>
                <a:tab algn="l" pos="0"/>
              </a:tabLst>
            </a:pPr>
            <a:endParaRPr b="0" lang="en-US" sz="1200" spc="-1" strike="noStrike">
              <a:solidFill>
                <a:srgbClr val="000000"/>
              </a:solidFill>
              <a:latin typeface="Arial"/>
            </a:endParaRPr>
          </a:p>
          <a:p>
            <a:pPr>
              <a:lnSpc>
                <a:spcPct val="90000"/>
              </a:lnSpc>
              <a:spcBef>
                <a:spcPts val="1417"/>
              </a:spcBef>
              <a:buNone/>
              <a:tabLst>
                <a:tab algn="l" pos="0"/>
              </a:tabLst>
            </a:pPr>
            <a:endParaRPr b="0" lang="en-US" sz="1200" spc="-1" strike="noStrike">
              <a:solidFill>
                <a:srgbClr val="000000"/>
              </a:solidFill>
              <a:latin typeface="Arial"/>
            </a:endParaRPr>
          </a:p>
          <a:p>
            <a:pPr>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99"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501"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837720" y="3200400"/>
            <a:ext cx="10509120" cy="1321920"/>
          </a:xfrm>
          <a:prstGeom prst="rect">
            <a:avLst/>
          </a:prstGeom>
          <a:noFill/>
          <a:ln w="0">
            <a:noFill/>
          </a:ln>
        </p:spPr>
        <p:txBody>
          <a:bodyPr lIns="90000" rIns="90000" tIns="45000" bIns="45000" anchor="ctr">
            <a:noAutofit/>
          </a:bodyPr>
          <a:p>
            <a:pPr>
              <a:lnSpc>
                <a:spcPct val="100000"/>
              </a:lnSpc>
              <a:buNone/>
            </a:pPr>
            <a:r>
              <a:rPr b="0" lang="en-US" sz="1800" spc="-1" strike="noStrike">
                <a:solidFill>
                  <a:srgbClr val="000000"/>
                </a:solidFill>
                <a:latin typeface="Arial"/>
                <a:ea typeface="DejaVu Sans"/>
              </a:rPr>
              <a:t>The following 2 files contains all the final training data including the target, log_target and log_target_standardized</a:t>
            </a:r>
            <a:br>
              <a:rPr sz="1800"/>
            </a:br>
            <a:br>
              <a:rPr sz="1800"/>
            </a:br>
            <a:br>
              <a:rPr sz="1800"/>
            </a:br>
            <a:br>
              <a:rPr sz="1800"/>
            </a:br>
            <a:r>
              <a:rPr b="0" lang="en-US" sz="1800" spc="-1" strike="noStrike">
                <a:solidFill>
                  <a:srgbClr val="000000"/>
                </a:solidFill>
                <a:latin typeface="Arial"/>
                <a:ea typeface="DejaVu Sans"/>
              </a:rPr>
              <a:t>Time id reordering is done and its saved in </a:t>
            </a:r>
            <a:br>
              <a:rPr sz="1800"/>
            </a:br>
            <a:r>
              <a:rPr b="1" lang="en-US" sz="2600" spc="-1" strike="noStrike">
                <a:solidFill>
                  <a:srgbClr val="000000"/>
                </a:solidFill>
                <a:latin typeface="Arial"/>
                <a:ea typeface="DejaVu Sans"/>
              </a:rPr>
              <a:t>train_feat_df_all_feat_large_null_neg_posinf_dropped_null_inf_replaced_transformed_reordered</a:t>
            </a:r>
            <a:r>
              <a:rPr b="1" lang="en-US" sz="2800" spc="-1" strike="noStrike">
                <a:solidFill>
                  <a:srgbClr val="000000"/>
                </a:solidFill>
                <a:latin typeface="Arial"/>
                <a:ea typeface="DejaVu Sans"/>
              </a:rPr>
              <a:t>.pkl</a:t>
            </a:r>
            <a:r>
              <a:rPr b="1" lang="en-US" sz="4000" spc="-1" strike="noStrike">
                <a:solidFill>
                  <a:srgbClr val="000000"/>
                </a:solidFill>
                <a:latin typeface="Arial"/>
                <a:ea typeface="DejaVu Sans"/>
              </a:rPr>
              <a:t> </a:t>
            </a:r>
            <a:br>
              <a:rPr sz="4000"/>
            </a:br>
            <a:br>
              <a:rPr sz="1800"/>
            </a:br>
            <a:br>
              <a:rPr sz="1800"/>
            </a:br>
            <a:r>
              <a:rPr b="0" lang="en-US" sz="1800" spc="-1" strike="noStrike">
                <a:solidFill>
                  <a:srgbClr val="000000"/>
                </a:solidFill>
                <a:latin typeface="Arial"/>
                <a:ea typeface="DejaVu Sans"/>
              </a:rPr>
              <a:t>tsfresh features for selected columns in train_feat_df.pkl are stored in </a:t>
            </a:r>
            <a:br>
              <a:rPr sz="1800"/>
            </a:br>
            <a:r>
              <a:rPr b="0" lang="en-US" sz="1800" spc="-1" strike="noStrike">
                <a:solidFill>
                  <a:srgbClr val="000000"/>
                </a:solidFill>
                <a:latin typeface="Arial"/>
                <a:ea typeface="DejaVu Sans"/>
              </a:rPr>
              <a:t>file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Arial"/>
                <a:ea typeface="DejaVu Sans"/>
              </a:rPr>
              <a:t>EXCLUDE all the clustering features based on liquidity features</a:t>
            </a:r>
            <a:endParaRPr b="0" lang="en-US" sz="4400" spc="-1" strike="noStrike">
              <a:solidFill>
                <a:srgbClr val="000000"/>
              </a:solidFill>
              <a:latin typeface="Arial"/>
            </a:endParaRPr>
          </a:p>
        </p:txBody>
      </p:sp>
      <p:sp>
        <p:nvSpPr>
          <p:cNvPr id="50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For training data for submission we exclude features created using cluster_agg() that takes input clusters formed using liquidity features. The clusters formed are very subjective and we can first check the performance without them and then improve it later if necessary by including them.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1" lang="en-US" sz="4000" spc="-1" strike="noStrike">
                <a:solidFill>
                  <a:srgbClr val="000000"/>
                </a:solidFill>
                <a:latin typeface="Aptos"/>
                <a:ea typeface="DejaVu Sans"/>
              </a:rPr>
              <a:t>train_feat_df_submission.pkl </a:t>
            </a:r>
            <a:r>
              <a:rPr b="0" lang="en-US" sz="1200" spc="-1" strike="noStrike">
                <a:solidFill>
                  <a:srgbClr val="000000"/>
                </a:solidFill>
                <a:latin typeface="Aptos"/>
                <a:ea typeface="DejaVu Sans"/>
              </a:rPr>
              <a:t>(excluding the clustering features)</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r>
              <a:rPr b="0" lang="en-US" sz="4000" spc="-1" strike="noStrike">
                <a:solidFill>
                  <a:srgbClr val="000000"/>
                </a:solidFill>
                <a:latin typeface="Arial"/>
              </a:rPr>
              <a:t>Feature Selection and Elimination</a:t>
            </a:r>
            <a:endParaRPr b="0" lang="en-US" sz="4000" spc="-1" strike="noStrike">
              <a:solidFill>
                <a:srgbClr val="000000"/>
              </a:solidFill>
              <a:latin typeface="Arial"/>
            </a:endParaRPr>
          </a:p>
        </p:txBody>
      </p:sp>
      <p:sp>
        <p:nvSpPr>
          <p:cNvPr id="506"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Check number of unique values in each feature and rank them.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07" name="" descr=""/>
          <p:cNvPicPr/>
          <p:nvPr/>
        </p:nvPicPr>
        <p:blipFill>
          <a:blip r:embed="rId1"/>
          <a:stretch/>
        </p:blipFill>
        <p:spPr>
          <a:xfrm>
            <a:off x="1375560" y="2286000"/>
            <a:ext cx="5025240" cy="1466640"/>
          </a:xfrm>
          <a:prstGeom prst="rect">
            <a:avLst/>
          </a:prstGeom>
          <a:ln w="0">
            <a:noFill/>
          </a:ln>
        </p:spPr>
      </p:pic>
      <p:pic>
        <p:nvPicPr>
          <p:cNvPr id="508" name="" descr=""/>
          <p:cNvPicPr/>
          <p:nvPr/>
        </p:nvPicPr>
        <p:blipFill>
          <a:blip r:embed="rId2"/>
          <a:stretch/>
        </p:blipFill>
        <p:spPr>
          <a:xfrm>
            <a:off x="6629400" y="2286000"/>
            <a:ext cx="5257800" cy="1472760"/>
          </a:xfrm>
          <a:prstGeom prst="rect">
            <a:avLst/>
          </a:prstGeom>
          <a:ln w="0">
            <a:noFill/>
          </a:ln>
        </p:spPr>
      </p:pic>
      <p:pic>
        <p:nvPicPr>
          <p:cNvPr id="509" name="" descr=""/>
          <p:cNvPicPr/>
          <p:nvPr/>
        </p:nvPicPr>
        <p:blipFill>
          <a:blip r:embed="rId3"/>
          <a:stretch/>
        </p:blipFill>
        <p:spPr>
          <a:xfrm>
            <a:off x="1527480" y="3895560"/>
            <a:ext cx="4644720" cy="1362240"/>
          </a:xfrm>
          <a:prstGeom prst="rect">
            <a:avLst/>
          </a:prstGeom>
          <a:ln w="0">
            <a:noFill/>
          </a:ln>
        </p:spPr>
      </p:pic>
      <p:pic>
        <p:nvPicPr>
          <p:cNvPr id="510" name="" descr=""/>
          <p:cNvPicPr/>
          <p:nvPr/>
        </p:nvPicPr>
        <p:blipFill>
          <a:blip r:embed="rId4"/>
          <a:stretch/>
        </p:blipFill>
        <p:spPr>
          <a:xfrm>
            <a:off x="6400800" y="3867840"/>
            <a:ext cx="5432400" cy="1618560"/>
          </a:xfrm>
          <a:prstGeom prst="rect">
            <a:avLst/>
          </a:prstGeom>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r>
              <a:rPr b="0" lang="en-US" sz="4000" spc="-1" strike="noStrike">
                <a:solidFill>
                  <a:srgbClr val="000000"/>
                </a:solidFill>
                <a:latin typeface="Arial"/>
              </a:rPr>
              <a:t>Feature Selection and Elimination</a:t>
            </a:r>
            <a:endParaRPr b="0" lang="en-US" sz="4000" spc="-1" strike="noStrike">
              <a:solidFill>
                <a:srgbClr val="000000"/>
              </a:solidFill>
              <a:latin typeface="Arial"/>
            </a:endParaRPr>
          </a:p>
        </p:txBody>
      </p:sp>
      <p:sp>
        <p:nvSpPr>
          <p:cNvPr id="51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Check number of unique values in each feature and rank them.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13" name="" descr=""/>
          <p:cNvPicPr/>
          <p:nvPr/>
        </p:nvPicPr>
        <p:blipFill>
          <a:blip r:embed="rId1"/>
          <a:stretch/>
        </p:blipFill>
        <p:spPr>
          <a:xfrm>
            <a:off x="1600200" y="2234520"/>
            <a:ext cx="4746600" cy="1423080"/>
          </a:xfrm>
          <a:prstGeom prst="rect">
            <a:avLst/>
          </a:prstGeom>
          <a:ln w="0">
            <a:noFill/>
          </a:ln>
        </p:spPr>
      </p:pic>
      <p:pic>
        <p:nvPicPr>
          <p:cNvPr id="514" name="" descr=""/>
          <p:cNvPicPr/>
          <p:nvPr/>
        </p:nvPicPr>
        <p:blipFill>
          <a:blip r:embed="rId2"/>
          <a:stretch/>
        </p:blipFill>
        <p:spPr>
          <a:xfrm>
            <a:off x="6400800" y="2057400"/>
            <a:ext cx="4518000" cy="1438200"/>
          </a:xfrm>
          <a:prstGeom prst="rect">
            <a:avLst/>
          </a:prstGeom>
          <a:ln w="0">
            <a:noFill/>
          </a:ln>
        </p:spPr>
      </p:pic>
      <p:pic>
        <p:nvPicPr>
          <p:cNvPr id="515" name="" descr=""/>
          <p:cNvPicPr/>
          <p:nvPr/>
        </p:nvPicPr>
        <p:blipFill>
          <a:blip r:embed="rId3"/>
          <a:stretch/>
        </p:blipFill>
        <p:spPr>
          <a:xfrm>
            <a:off x="1509480" y="3781800"/>
            <a:ext cx="6034320" cy="1933200"/>
          </a:xfrm>
          <a:prstGeom prst="rect">
            <a:avLst/>
          </a:prstGeom>
          <a:ln w="0">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r>
              <a:rPr b="0" lang="en-US" sz="4000" spc="-1" strike="noStrike">
                <a:solidFill>
                  <a:srgbClr val="000000"/>
                </a:solidFill>
                <a:latin typeface="Arial"/>
              </a:rPr>
              <a:t>Feature Selection and Elimination</a:t>
            </a:r>
            <a:endParaRPr b="0" lang="en-US" sz="4000" spc="-1" strike="noStrike">
              <a:solidFill>
                <a:srgbClr val="000000"/>
              </a:solidFill>
              <a:latin typeface="Arial"/>
            </a:endParaRPr>
          </a:p>
        </p:txBody>
      </p:sp>
      <p:sp>
        <p:nvSpPr>
          <p:cNvPr id="51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Check correlation matrix and rank features with most correlation to other features (and target).</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The mean correlation between a feature and all the other feat. Is taken and then ranked from lowest to highest correlation.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There is gradual lightening of colors as we go from top to bottom of the matrix.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a:t>
            </a:r>
            <a:r>
              <a:rPr b="0" lang="en-US" sz="1200" spc="-1" strike="noStrike">
                <a:solidFill>
                  <a:srgbClr val="000000"/>
                </a:solidFill>
                <a:latin typeface="Aptos"/>
                <a:ea typeface="DejaVu Sans"/>
              </a:rPr>
              <a:t>target’ is number 98 and ‘tlog_target‘ is 194. First upper part is shown below.</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18" name="" descr=""/>
          <p:cNvPicPr/>
          <p:nvPr/>
        </p:nvPicPr>
        <p:blipFill>
          <a:blip r:embed="rId1"/>
          <a:stretch/>
        </p:blipFill>
        <p:spPr>
          <a:xfrm>
            <a:off x="2256480" y="3200400"/>
            <a:ext cx="6604920" cy="3204000"/>
          </a:xfrm>
          <a:prstGeom prst="rect">
            <a:avLst/>
          </a:prstGeom>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r>
              <a:rPr b="0" lang="en-US" sz="4000" spc="-1" strike="noStrike">
                <a:solidFill>
                  <a:srgbClr val="000000"/>
                </a:solidFill>
                <a:latin typeface="Arial"/>
              </a:rPr>
              <a:t>Feature Selection and Elimination</a:t>
            </a:r>
            <a:endParaRPr b="0" lang="en-US" sz="4000" spc="-1" strike="noStrike">
              <a:solidFill>
                <a:srgbClr val="000000"/>
              </a:solidFill>
              <a:latin typeface="Arial"/>
            </a:endParaRPr>
          </a:p>
        </p:txBody>
      </p:sp>
      <p:sp>
        <p:nvSpPr>
          <p:cNvPr id="520"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2</a:t>
            </a:r>
            <a:r>
              <a:rPr b="0" lang="en-US" sz="1200" spc="-1" strike="noStrike" baseline="33000">
                <a:solidFill>
                  <a:srgbClr val="000000"/>
                </a:solidFill>
                <a:latin typeface="Aptos"/>
                <a:ea typeface="DejaVu Sans"/>
              </a:rPr>
              <a:t>nd</a:t>
            </a:r>
            <a:r>
              <a:rPr b="0" lang="en-US" sz="1200" spc="-1" strike="noStrike">
                <a:solidFill>
                  <a:srgbClr val="000000"/>
                </a:solidFill>
                <a:latin typeface="Aptos"/>
                <a:ea typeface="DejaVu Sans"/>
              </a:rPr>
              <a:t> lower part.</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21" name="" descr=""/>
          <p:cNvPicPr/>
          <p:nvPr/>
        </p:nvPicPr>
        <p:blipFill>
          <a:blip r:embed="rId1"/>
          <a:stretch/>
        </p:blipFill>
        <p:spPr>
          <a:xfrm>
            <a:off x="2111400" y="2198520"/>
            <a:ext cx="9547200" cy="4202280"/>
          </a:xfrm>
          <a:prstGeom prst="rect">
            <a:avLst/>
          </a:prstGeom>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r>
              <a:rPr b="0" lang="en-US" sz="4000" spc="-1" strike="noStrike">
                <a:solidFill>
                  <a:srgbClr val="000000"/>
                </a:solidFill>
                <a:latin typeface="Arial"/>
              </a:rPr>
              <a:t>Feature Selection and Elimination</a:t>
            </a:r>
            <a:endParaRPr b="0" lang="en-US" sz="4000" spc="-1" strike="noStrike">
              <a:solidFill>
                <a:srgbClr val="000000"/>
              </a:solidFill>
              <a:latin typeface="Arial"/>
            </a:endParaRPr>
          </a:p>
        </p:txBody>
      </p:sp>
      <p:sp>
        <p:nvSpPr>
          <p:cNvPr id="523"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3</a:t>
            </a:r>
            <a:r>
              <a:rPr b="0" lang="en-US" sz="1200" spc="-1" strike="noStrike">
                <a:solidFill>
                  <a:srgbClr val="000000"/>
                </a:solidFill>
                <a:latin typeface="Aptos"/>
                <a:ea typeface="DejaVu Sans"/>
              </a:rPr>
              <a:t>rd</a:t>
            </a:r>
            <a:r>
              <a:rPr b="0" lang="en-US" sz="1200" spc="-1" strike="noStrike">
                <a:solidFill>
                  <a:srgbClr val="000000"/>
                </a:solidFill>
                <a:latin typeface="Aptos"/>
                <a:ea typeface="DejaVu Sans"/>
              </a:rPr>
              <a:t> lower part.</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24" name="" descr=""/>
          <p:cNvPicPr/>
          <p:nvPr/>
        </p:nvPicPr>
        <p:blipFill>
          <a:blip r:embed="rId1"/>
          <a:stretch/>
        </p:blipFill>
        <p:spPr>
          <a:xfrm>
            <a:off x="1143000" y="2376360"/>
            <a:ext cx="10330560" cy="1817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76"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fontScale="87000"/>
          </a:bodyPr>
          <a:p>
            <a:pPr marL="228600" indent="-228600">
              <a:lnSpc>
                <a:spcPct val="90000"/>
              </a:lnSpc>
              <a:spcBef>
                <a:spcPts val="1001"/>
              </a:spcBef>
              <a:buClr>
                <a:srgbClr val="000000"/>
              </a:buClr>
              <a:buFont typeface="Arial"/>
              <a:buChar char="•"/>
            </a:pPr>
            <a:r>
              <a:rPr b="0" lang="en-SG" sz="2800" spc="-1" strike="noStrike">
                <a:solidFill>
                  <a:srgbClr val="000000"/>
                </a:solidFill>
                <a:latin typeface="Aptos"/>
                <a:ea typeface="DejaVu Sans"/>
              </a:rPr>
              <a:t>Very high corr. Btw. Std_trade_price vs. target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800" spc="-1" strike="noStrike">
                <a:solidFill>
                  <a:srgbClr val="000000"/>
                </a:solidFill>
                <a:latin typeface="Aptos"/>
                <a:ea typeface="DejaVu Sans"/>
              </a:rPr>
              <a:t>Very high corr. Btw. trade_real_vol vs. target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800" spc="-1" strike="noStrike">
                <a:solidFill>
                  <a:srgbClr val="000000"/>
                </a:solidFill>
                <a:latin typeface="Aptos"/>
                <a:ea typeface="DejaVu Sans"/>
              </a:rPr>
              <a:t>Small pos. corr.  Btw. Std_trade_size vs. target except for stocks </a:t>
            </a:r>
            <a:r>
              <a:rPr b="0" lang="en-SG" sz="2800" spc="-1" strike="noStrike">
                <a:solidFill>
                  <a:srgbClr val="000000"/>
                </a:solidFill>
                <a:highlight>
                  <a:srgbClr val="ff0000"/>
                </a:highlight>
                <a:latin typeface="Aptos"/>
                <a:ea typeface="DejaVu Sans"/>
              </a:rPr>
              <a:t>13</a:t>
            </a:r>
            <a:r>
              <a:rPr b="0" lang="en-SG" sz="2800" spc="-1" strike="noStrike">
                <a:solidFill>
                  <a:srgbClr val="000000"/>
                </a:solidFill>
                <a:latin typeface="Aptos"/>
                <a:ea typeface="DejaVu Sans"/>
              </a:rPr>
              <a:t>, </a:t>
            </a:r>
            <a:r>
              <a:rPr b="0" lang="en-SG" sz="2800" spc="-1" strike="noStrike">
                <a:solidFill>
                  <a:srgbClr val="000000"/>
                </a:solidFill>
                <a:highlight>
                  <a:srgbClr val="ff0000"/>
                </a:highlight>
                <a:latin typeface="Aptos"/>
                <a:ea typeface="DejaVu Sans"/>
              </a:rPr>
              <a:t>41</a:t>
            </a:r>
            <a:r>
              <a:rPr b="0" lang="en-SG" sz="2800" spc="-1" strike="noStrike">
                <a:solidFill>
                  <a:srgbClr val="000000"/>
                </a:solidFill>
                <a:latin typeface="Aptos"/>
                <a:ea typeface="DejaVu Sans"/>
              </a:rPr>
              <a:t>,46,</a:t>
            </a:r>
            <a:r>
              <a:rPr b="0" lang="en-SG" sz="2800" spc="-1" strike="noStrike">
                <a:solidFill>
                  <a:srgbClr val="000000"/>
                </a:solidFill>
                <a:highlight>
                  <a:srgbClr val="ff0000"/>
                </a:highlight>
                <a:latin typeface="Aptos"/>
                <a:ea typeface="DejaVu Sans"/>
              </a:rPr>
              <a:t>47</a:t>
            </a:r>
            <a:r>
              <a:rPr b="0" lang="en-SG" sz="2800" spc="-1" strike="noStrike">
                <a:solidFill>
                  <a:srgbClr val="000000"/>
                </a:solidFill>
                <a:latin typeface="Aptos"/>
                <a:ea typeface="DejaVu Sans"/>
              </a:rPr>
              <a:t>,</a:t>
            </a:r>
            <a:r>
              <a:rPr b="0" lang="en-SG" sz="2800" spc="-1" strike="noStrike">
                <a:solidFill>
                  <a:srgbClr val="000000"/>
                </a:solidFill>
                <a:highlight>
                  <a:srgbClr val="ff0000"/>
                </a:highlight>
                <a:latin typeface="Aptos"/>
                <a:ea typeface="DejaVu Sans"/>
              </a:rPr>
              <a:t> 74</a:t>
            </a:r>
            <a:r>
              <a:rPr b="0" lang="en-SG" sz="2800" spc="-1" strike="noStrike">
                <a:solidFill>
                  <a:srgbClr val="000000"/>
                </a:solidFill>
                <a:latin typeface="Aptos"/>
                <a:ea typeface="DejaVu Sans"/>
              </a:rPr>
              <a:t>, 111, </a:t>
            </a:r>
            <a:r>
              <a:rPr b="0" lang="en-SG" sz="2800" spc="-1" strike="noStrike">
                <a:solidFill>
                  <a:srgbClr val="000000"/>
                </a:solidFill>
                <a:highlight>
                  <a:srgbClr val="ff0000"/>
                </a:highlight>
                <a:latin typeface="Aptos"/>
                <a:ea typeface="DejaVu Sans"/>
              </a:rPr>
              <a:t>125</a:t>
            </a:r>
            <a:r>
              <a:rPr b="0" lang="en-SG" sz="2800" spc="-1" strike="noStrike">
                <a:solidFill>
                  <a:srgbClr val="000000"/>
                </a:solidFill>
                <a:latin typeface="Aptos"/>
                <a:ea typeface="DejaVu Sans"/>
              </a:rPr>
              <a:t> which have neg. corr. (&gt; -0.1)</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800" spc="-1" strike="noStrike">
                <a:solidFill>
                  <a:srgbClr val="000000"/>
                </a:solidFill>
                <a:latin typeface="Aptos"/>
                <a:ea typeface="DejaVu Sans"/>
              </a:rPr>
              <a:t>Small pos. corr.  Btw. mean_trade_size vs. target except for stocks </a:t>
            </a:r>
            <a:r>
              <a:rPr b="0" lang="en-SG" sz="2800" spc="-1" strike="noStrike">
                <a:solidFill>
                  <a:srgbClr val="000000"/>
                </a:solidFill>
                <a:highlight>
                  <a:srgbClr val="ff0000"/>
                </a:highlight>
                <a:latin typeface="Aptos"/>
                <a:ea typeface="DejaVu Sans"/>
              </a:rPr>
              <a:t>13</a:t>
            </a:r>
            <a:r>
              <a:rPr b="0" lang="en-SG" sz="2800" spc="-1" strike="noStrike">
                <a:solidFill>
                  <a:srgbClr val="000000"/>
                </a:solidFill>
                <a:latin typeface="Aptos"/>
                <a:ea typeface="DejaVu Sans"/>
              </a:rPr>
              <a:t>, </a:t>
            </a:r>
            <a:r>
              <a:rPr b="0" lang="en-SG" sz="2800" spc="-1" strike="noStrike">
                <a:solidFill>
                  <a:srgbClr val="000000"/>
                </a:solidFill>
                <a:highlight>
                  <a:srgbClr val="ff0000"/>
                </a:highlight>
                <a:latin typeface="Aptos"/>
                <a:ea typeface="DejaVu Sans"/>
              </a:rPr>
              <a:t>41</a:t>
            </a:r>
            <a:r>
              <a:rPr b="0" lang="en-SG" sz="2800" spc="-1" strike="noStrike">
                <a:solidFill>
                  <a:srgbClr val="000000"/>
                </a:solidFill>
                <a:latin typeface="Aptos"/>
                <a:ea typeface="DejaVu Sans"/>
              </a:rPr>
              <a:t>,46,</a:t>
            </a:r>
            <a:r>
              <a:rPr b="0" lang="en-SG" sz="2800" spc="-1" strike="noStrike">
                <a:solidFill>
                  <a:srgbClr val="000000"/>
                </a:solidFill>
                <a:highlight>
                  <a:srgbClr val="ff0000"/>
                </a:highlight>
                <a:latin typeface="Aptos"/>
                <a:ea typeface="DejaVu Sans"/>
              </a:rPr>
              <a:t>47, 74</a:t>
            </a:r>
            <a:r>
              <a:rPr b="0" lang="en-SG" sz="2800" spc="-1" strike="noStrike">
                <a:solidFill>
                  <a:srgbClr val="000000"/>
                </a:solidFill>
                <a:latin typeface="Aptos"/>
                <a:ea typeface="DejaVu Sans"/>
              </a:rPr>
              <a:t>, 111, </a:t>
            </a:r>
            <a:r>
              <a:rPr b="0" lang="en-SG" sz="2800" spc="-1" strike="noStrike">
                <a:solidFill>
                  <a:srgbClr val="000000"/>
                </a:solidFill>
                <a:highlight>
                  <a:srgbClr val="ff0000"/>
                </a:highlight>
                <a:latin typeface="Aptos"/>
                <a:ea typeface="DejaVu Sans"/>
              </a:rPr>
              <a:t>125</a:t>
            </a:r>
            <a:r>
              <a:rPr b="0" lang="en-SG" sz="2800" spc="-1" strike="noStrike">
                <a:solidFill>
                  <a:srgbClr val="000000"/>
                </a:solidFill>
                <a:latin typeface="Aptos"/>
                <a:ea typeface="DejaVu Sans"/>
              </a:rPr>
              <a:t> which have neg. corr. (&gt; -0.1)</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800" spc="-1" strike="noStrike">
                <a:solidFill>
                  <a:srgbClr val="000000"/>
                </a:solidFill>
                <a:latin typeface="Aptos"/>
                <a:ea typeface="DejaVu Sans"/>
              </a:rPr>
              <a:t>Medium pos. corr. Btw. Std_trade_order_count vs. target except for </a:t>
            </a:r>
            <a:r>
              <a:rPr b="0" lang="en-SG" sz="2800" spc="-1" strike="noStrike">
                <a:solidFill>
                  <a:srgbClr val="000000"/>
                </a:solidFill>
                <a:highlight>
                  <a:srgbClr val="ff0000"/>
                </a:highlight>
                <a:latin typeface="Aptos"/>
                <a:ea typeface="DejaVu Sans"/>
              </a:rPr>
              <a:t>13</a:t>
            </a:r>
            <a:r>
              <a:rPr b="0" lang="en-SG" sz="2800" spc="-1" strike="noStrike">
                <a:solidFill>
                  <a:srgbClr val="000000"/>
                </a:solidFill>
                <a:latin typeface="Aptos"/>
                <a:ea typeface="DejaVu Sans"/>
              </a:rPr>
              <a:t>, 21, 31, </a:t>
            </a:r>
            <a:r>
              <a:rPr b="0" lang="en-SG" sz="2800" spc="-1" strike="noStrike">
                <a:solidFill>
                  <a:srgbClr val="000000"/>
                </a:solidFill>
                <a:highlight>
                  <a:srgbClr val="ff0000"/>
                </a:highlight>
                <a:latin typeface="Aptos"/>
                <a:ea typeface="DejaVu Sans"/>
              </a:rPr>
              <a:t>41</a:t>
            </a:r>
            <a:r>
              <a:rPr b="0" lang="en-SG" sz="2800" spc="-1" strike="noStrike">
                <a:solidFill>
                  <a:srgbClr val="000000"/>
                </a:solidFill>
                <a:latin typeface="Aptos"/>
                <a:ea typeface="DejaVu Sans"/>
              </a:rPr>
              <a:t>, </a:t>
            </a:r>
            <a:r>
              <a:rPr b="0" lang="en-SG" sz="2800" spc="-1" strike="noStrike">
                <a:solidFill>
                  <a:srgbClr val="000000"/>
                </a:solidFill>
                <a:highlight>
                  <a:srgbClr val="ff0000"/>
                </a:highlight>
                <a:latin typeface="Aptos"/>
                <a:ea typeface="DejaVu Sans"/>
              </a:rPr>
              <a:t>47, 74</a:t>
            </a:r>
            <a:r>
              <a:rPr b="0" lang="en-SG" sz="2800" spc="-1" strike="noStrike">
                <a:solidFill>
                  <a:srgbClr val="000000"/>
                </a:solidFill>
                <a:latin typeface="Aptos"/>
                <a:ea typeface="DejaVu Sans"/>
              </a:rPr>
              <a:t>, 105, </a:t>
            </a:r>
            <a:r>
              <a:rPr b="0" lang="en-SG" sz="2800" spc="-1" strike="noStrike">
                <a:solidFill>
                  <a:srgbClr val="000000"/>
                </a:solidFill>
                <a:highlight>
                  <a:srgbClr val="ff0000"/>
                </a:highlight>
                <a:latin typeface="Aptos"/>
                <a:ea typeface="DejaVu Sans"/>
              </a:rPr>
              <a:t>125</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800" spc="-1" strike="noStrike">
                <a:solidFill>
                  <a:srgbClr val="000000"/>
                </a:solidFill>
                <a:latin typeface="Aptos"/>
                <a:ea typeface="DejaVu Sans"/>
              </a:rPr>
              <a:t>Medium pos. corr. Btw. mean_trade_order_count vs. target except for </a:t>
            </a:r>
            <a:r>
              <a:rPr b="0" lang="en-SG" sz="2800" spc="-1" strike="noStrike">
                <a:solidFill>
                  <a:srgbClr val="000000"/>
                </a:solidFill>
                <a:highlight>
                  <a:srgbClr val="ff0000"/>
                </a:highlight>
                <a:latin typeface="Aptos"/>
                <a:ea typeface="DejaVu Sans"/>
              </a:rPr>
              <a:t>13</a:t>
            </a:r>
            <a:r>
              <a:rPr b="0" lang="en-SG" sz="2800" spc="-1" strike="noStrike">
                <a:solidFill>
                  <a:srgbClr val="000000"/>
                </a:solidFill>
                <a:latin typeface="Aptos"/>
                <a:ea typeface="DejaVu Sans"/>
              </a:rPr>
              <a:t>, 21, 31,32, </a:t>
            </a:r>
            <a:r>
              <a:rPr b="0" lang="en-SG" sz="2800" spc="-1" strike="noStrike">
                <a:solidFill>
                  <a:srgbClr val="000000"/>
                </a:solidFill>
                <a:highlight>
                  <a:srgbClr val="ff0000"/>
                </a:highlight>
                <a:latin typeface="Aptos"/>
                <a:ea typeface="DejaVu Sans"/>
              </a:rPr>
              <a:t>41</a:t>
            </a:r>
            <a:r>
              <a:rPr b="0" lang="en-SG" sz="2800" spc="-1" strike="noStrike">
                <a:solidFill>
                  <a:srgbClr val="000000"/>
                </a:solidFill>
                <a:latin typeface="Aptos"/>
                <a:ea typeface="DejaVu Sans"/>
              </a:rPr>
              <a:t>, 46,</a:t>
            </a:r>
            <a:r>
              <a:rPr b="0" lang="en-SG" sz="2800" spc="-1" strike="noStrike">
                <a:solidFill>
                  <a:srgbClr val="000000"/>
                </a:solidFill>
                <a:highlight>
                  <a:srgbClr val="ff0000"/>
                </a:highlight>
                <a:latin typeface="Aptos"/>
                <a:ea typeface="DejaVu Sans"/>
              </a:rPr>
              <a:t>47, 74</a:t>
            </a:r>
            <a:r>
              <a:rPr b="0" lang="en-SG" sz="2800" spc="-1" strike="noStrike">
                <a:solidFill>
                  <a:srgbClr val="000000"/>
                </a:solidFill>
                <a:latin typeface="Aptos"/>
                <a:ea typeface="DejaVu Sans"/>
              </a:rPr>
              <a:t>, 105, 108, 111, </a:t>
            </a:r>
            <a:r>
              <a:rPr b="0" lang="en-SG" sz="2800" spc="-1" strike="noStrike">
                <a:solidFill>
                  <a:srgbClr val="000000"/>
                </a:solidFill>
                <a:highlight>
                  <a:srgbClr val="ff0000"/>
                </a:highlight>
                <a:latin typeface="Aptos"/>
                <a:ea typeface="DejaVu Sans"/>
              </a:rPr>
              <a:t>125</a:t>
            </a: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177" name="Parallelogram 3"/>
          <p:cNvSpPr/>
          <p:nvPr/>
        </p:nvSpPr>
        <p:spPr>
          <a:xfrm>
            <a:off x="3866760" y="145800"/>
            <a:ext cx="5095800" cy="476280"/>
          </a:xfrm>
          <a:prstGeom prst="parallelogram">
            <a:avLst>
              <a:gd name="adj" fmla="val 25000"/>
            </a:avLst>
          </a:prstGeom>
          <a:solidFill>
            <a:schemeClr val="bg1">
              <a:lumMod val="8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target_eda_within_stocks.ipynb</a:t>
            </a:r>
            <a:endParaRPr b="0" lang="en-US" sz="1800" spc="-1" strike="noStrike">
              <a:latin typeface="Arial"/>
            </a:endParaRPr>
          </a:p>
        </p:txBody>
      </p:sp>
      <p:sp>
        <p:nvSpPr>
          <p:cNvPr id="178" name="Oval 8"/>
          <p:cNvSpPr/>
          <p:nvPr/>
        </p:nvSpPr>
        <p:spPr>
          <a:xfrm>
            <a:off x="9146160" y="365040"/>
            <a:ext cx="2578680" cy="564120"/>
          </a:xfrm>
          <a:prstGeom prst="ellipse">
            <a:avLst/>
          </a:prstGeom>
          <a:solidFill>
            <a:schemeClr val="accent2">
              <a:lumMod val="75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Train.csv</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5" name="" descr=""/>
          <p:cNvPicPr/>
          <p:nvPr/>
        </p:nvPicPr>
        <p:blipFill>
          <a:blip r:embed="rId1"/>
          <a:stretch/>
        </p:blipFill>
        <p:spPr>
          <a:xfrm>
            <a:off x="2971800" y="99360"/>
            <a:ext cx="6172200" cy="6679080"/>
          </a:xfrm>
          <a:prstGeom prst="rect">
            <a:avLst/>
          </a:prstGeom>
          <a:ln w="0">
            <a:noFill/>
          </a:ln>
        </p:spPr>
      </p:pic>
      <p:sp>
        <p:nvSpPr>
          <p:cNvPr id="526" name=""/>
          <p:cNvSpPr txBox="1"/>
          <p:nvPr/>
        </p:nvSpPr>
        <p:spPr>
          <a:xfrm>
            <a:off x="9372600" y="914400"/>
            <a:ext cx="1866240" cy="346320"/>
          </a:xfrm>
          <a:prstGeom prst="rect">
            <a:avLst/>
          </a:prstGeom>
          <a:noFill/>
          <a:ln w="0">
            <a:noFill/>
          </a:ln>
        </p:spPr>
        <p:txBody>
          <a:bodyPr lIns="90000" rIns="90000" tIns="45000" bIns="45000" anchor="t">
            <a:noAutofit/>
          </a:bodyPr>
          <a:p>
            <a:r>
              <a:rPr b="0" lang="en-US" sz="1800" spc="-1" strike="noStrike">
                <a:latin typeface="Arial"/>
              </a:rPr>
              <a:t>All in one picture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4000" spc="-1" strike="noStrike">
                <a:solidFill>
                  <a:srgbClr val="000000"/>
                </a:solidFill>
                <a:latin typeface="Arial"/>
                <a:ea typeface="DejaVu Sans"/>
              </a:rPr>
              <a:t>Feature Selection and Elimination</a:t>
            </a:r>
            <a:endParaRPr b="0" lang="en-US" sz="4000" spc="-1" strike="noStrike">
              <a:solidFill>
                <a:srgbClr val="000000"/>
              </a:solidFill>
              <a:latin typeface="Arial"/>
              <a:ea typeface="DejaVu Sans"/>
            </a:endParaRPr>
          </a:p>
        </p:txBody>
      </p:sp>
      <p:sp>
        <p:nvSpPr>
          <p:cNvPr id="528"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These high corr. Feat. Can be used to select the features for tsfresh feature extraction in addition to using xgboost’s feature importance. </a:t>
            </a:r>
            <a:endParaRPr b="0" lang="en-US" sz="1200" spc="-1" strike="noStrike">
              <a:solidFill>
                <a:srgbClr val="000000"/>
              </a:solidFill>
              <a:latin typeface="Arial"/>
            </a:endParaRPr>
          </a:p>
        </p:txBody>
      </p:sp>
      <p:pic>
        <p:nvPicPr>
          <p:cNvPr id="529" name="" descr=""/>
          <p:cNvPicPr/>
          <p:nvPr/>
        </p:nvPicPr>
        <p:blipFill>
          <a:blip r:embed="rId1"/>
          <a:stretch/>
        </p:blipFill>
        <p:spPr>
          <a:xfrm>
            <a:off x="1371600" y="2057400"/>
            <a:ext cx="10690200" cy="3251160"/>
          </a:xfrm>
          <a:prstGeom prst="rect">
            <a:avLst/>
          </a:prstGeom>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4000" spc="-1" strike="noStrike">
                <a:solidFill>
                  <a:srgbClr val="000000"/>
                </a:solidFill>
                <a:latin typeface="Arial"/>
                <a:ea typeface="DejaVu Sans"/>
              </a:rPr>
              <a:t>Feature Selection and Elimination</a:t>
            </a:r>
            <a:endParaRPr b="0" lang="en-US" sz="4000" spc="-1" strike="noStrike">
              <a:solidFill>
                <a:srgbClr val="000000"/>
              </a:solidFill>
              <a:latin typeface="Arial"/>
              <a:ea typeface="DejaVu Sans"/>
            </a:endParaRPr>
          </a:p>
        </p:txBody>
      </p:sp>
      <p:sp>
        <p:nvSpPr>
          <p:cNvPr id="53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These low corr. Feat. Can be discarded in feature elimination</a:t>
            </a:r>
            <a:endParaRPr b="0" lang="en-US" sz="1200" spc="-1" strike="noStrike">
              <a:solidFill>
                <a:srgbClr val="000000"/>
              </a:solidFill>
              <a:latin typeface="Arial"/>
            </a:endParaRPr>
          </a:p>
        </p:txBody>
      </p:sp>
      <p:pic>
        <p:nvPicPr>
          <p:cNvPr id="532" name="" descr=""/>
          <p:cNvPicPr/>
          <p:nvPr/>
        </p:nvPicPr>
        <p:blipFill>
          <a:blip r:embed="rId1"/>
          <a:stretch/>
        </p:blipFill>
        <p:spPr>
          <a:xfrm>
            <a:off x="1600200" y="1828800"/>
            <a:ext cx="7792560" cy="246420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4000" spc="-1" strike="noStrike">
                <a:solidFill>
                  <a:srgbClr val="000000"/>
                </a:solidFill>
                <a:latin typeface="Arial"/>
                <a:ea typeface="DejaVu Sans"/>
              </a:rPr>
              <a:t>Feature Selection and Elimination</a:t>
            </a:r>
            <a:endParaRPr b="0" lang="en-US" sz="4000" spc="-1" strike="noStrike">
              <a:solidFill>
                <a:srgbClr val="000000"/>
              </a:solidFill>
              <a:latin typeface="Arial"/>
              <a:ea typeface="DejaVu Sans"/>
            </a:endParaRPr>
          </a:p>
        </p:txBody>
      </p:sp>
      <p:sp>
        <p:nvSpPr>
          <p:cNvPr id="53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These low corr. Feat. Can be discarded in feature elimination</a:t>
            </a:r>
            <a:endParaRPr b="0" lang="en-US" sz="1200" spc="-1" strike="noStrike">
              <a:solidFill>
                <a:srgbClr val="000000"/>
              </a:solidFill>
              <a:latin typeface="Arial"/>
            </a:endParaRPr>
          </a:p>
        </p:txBody>
      </p:sp>
      <p:pic>
        <p:nvPicPr>
          <p:cNvPr id="535" name="" descr=""/>
          <p:cNvPicPr/>
          <p:nvPr/>
        </p:nvPicPr>
        <p:blipFill>
          <a:blip r:embed="rId1"/>
          <a:stretch/>
        </p:blipFill>
        <p:spPr>
          <a:xfrm>
            <a:off x="1371600" y="1825560"/>
            <a:ext cx="9318600" cy="2903040"/>
          </a:xfrm>
          <a:prstGeom prst="rect">
            <a:avLst/>
          </a:prstGeom>
          <a:ln w="0">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4000" spc="-1" strike="noStrike">
                <a:solidFill>
                  <a:srgbClr val="000000"/>
                </a:solidFill>
                <a:latin typeface="Arial"/>
                <a:ea typeface="DejaVu Sans"/>
              </a:rPr>
              <a:t>Feature Selection and Elimination</a:t>
            </a:r>
            <a:endParaRPr b="0" lang="en-US" sz="4000" spc="-1" strike="noStrike">
              <a:solidFill>
                <a:srgbClr val="000000"/>
              </a:solidFill>
              <a:latin typeface="Arial"/>
              <a:ea typeface="DejaVu Sans"/>
            </a:endParaRPr>
          </a:p>
        </p:txBody>
      </p:sp>
      <p:sp>
        <p:nvSpPr>
          <p:cNvPr id="53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These Features have medium negative corr. With target.</a:t>
            </a:r>
            <a:endParaRPr b="0" lang="en-US" sz="1200" spc="-1" strike="noStrike">
              <a:solidFill>
                <a:srgbClr val="000000"/>
              </a:solidFill>
              <a:latin typeface="Arial"/>
            </a:endParaRPr>
          </a:p>
        </p:txBody>
      </p:sp>
      <p:pic>
        <p:nvPicPr>
          <p:cNvPr id="538" name="" descr=""/>
          <p:cNvPicPr/>
          <p:nvPr/>
        </p:nvPicPr>
        <p:blipFill>
          <a:blip r:embed="rId1"/>
          <a:stretch/>
        </p:blipFill>
        <p:spPr>
          <a:xfrm>
            <a:off x="1425600" y="1828800"/>
            <a:ext cx="8175600" cy="2553480"/>
          </a:xfrm>
          <a:prstGeom prst="rect">
            <a:avLst/>
          </a:prstGeom>
          <a:ln w="0">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Reorder test time ids as well.</a:t>
            </a:r>
            <a:endParaRPr b="0" lang="en-US" sz="4400" spc="-1" strike="noStrike">
              <a:solidFill>
                <a:srgbClr val="000000"/>
              </a:solidFill>
              <a:latin typeface="Arial"/>
            </a:endParaRPr>
          </a:p>
        </p:txBody>
      </p:sp>
      <p:sp>
        <p:nvSpPr>
          <p:cNvPr id="540"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This is not possible because the test data is given for a few/one stock  only so One-dimensional TSNE cannot recover order as it is ambiguous.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Then only use of recovering time id order is for time series cross validation.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We could instead use this for our own results to show performance improvement with Tsfresh and HAR features on the existing optiver open dataset instead of submitting to Kaggle.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Arial"/>
              </a:rPr>
              <a:t>Error TRoubleshooting</a:t>
            </a:r>
            <a:endParaRPr b="0" lang="en-US" sz="4400" spc="-1" strike="noStrike">
              <a:solidFill>
                <a:srgbClr val="000000"/>
              </a:solidFill>
              <a:latin typeface="Arial"/>
              <a:ea typeface="DejaVu Sans"/>
            </a:endParaRPr>
          </a:p>
        </p:txBody>
      </p:sp>
      <p:sp>
        <p:nvSpPr>
          <p:cNvPr id="54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r>
              <a:rPr b="0" lang="en-US" sz="1200" spc="-1" strike="noStrike">
                <a:solidFill>
                  <a:srgbClr val="000000"/>
                </a:solidFill>
                <a:latin typeface="Aptos"/>
                <a:ea typeface="DejaVu Sans"/>
              </a:rPr>
              <a:t>Feature standardization/normalization causes learning error to increase with boosting rounds.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1800" spc="-1" strike="noStrike">
                <a:solidFill>
                  <a:srgbClr val="000000"/>
                </a:solidFill>
                <a:latin typeface="Arial"/>
                <a:ea typeface="DejaVu Sans"/>
              </a:rPr>
              <a:t> </a:t>
            </a:r>
            <a:endParaRPr b="0" lang="en-US" sz="1800" spc="-1" strike="noStrike">
              <a:solidFill>
                <a:srgbClr val="000000"/>
              </a:solidFill>
              <a:latin typeface="Arial"/>
            </a:endParaRPr>
          </a:p>
        </p:txBody>
      </p:sp>
      <p:sp>
        <p:nvSpPr>
          <p:cNvPr id="54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228600" indent="-228600">
              <a:lnSpc>
                <a:spcPct val="100000"/>
              </a:lnSpc>
              <a:spcBef>
                <a:spcPts val="1001"/>
              </a:spcBef>
              <a:buNone/>
              <a:tabLst>
                <a:tab algn="l" pos="0"/>
              </a:tabLst>
            </a:pPr>
            <a:endParaRPr b="0" lang="en-US" sz="3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Jager normalization is ignored for now and just tlog_target is used because it has a better normal shape and spans a fewere orders of magnitude and it is easier for learning. Because jager normalization is not good.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Simply weight the target by 1/y_train when passing to xgb.dtrain</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45" name="Picture 516" descr=""/>
          <p:cNvPicPr/>
          <p:nvPr/>
        </p:nvPicPr>
        <p:blipFill>
          <a:blip r:embed="rId1"/>
          <a:stretch/>
        </p:blipFill>
        <p:spPr>
          <a:xfrm>
            <a:off x="7907400" y="2971800"/>
            <a:ext cx="3603240" cy="2742120"/>
          </a:xfrm>
          <a:prstGeom prst="rect">
            <a:avLst/>
          </a:prstGeom>
          <a:ln w="0">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from Statistical model</a:t>
            </a:r>
            <a:endParaRPr b="0" lang="en-US" sz="4400" spc="-1" strike="noStrike">
              <a:solidFill>
                <a:srgbClr val="000000"/>
              </a:solidFill>
              <a:latin typeface="Arial"/>
            </a:endParaRPr>
          </a:p>
        </p:txBody>
      </p:sp>
      <p:sp>
        <p:nvSpPr>
          <p:cNvPr id="54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Good HAR model for Realized Volatility ought to be heterogeneous, that is, it should contain different volatility components from different time resolutions.  E.g. daily real. Vol. the daily Realized Volatility RVt􀀀1, the weekly mean Realized Volatility RVt􀀀1:t􀀀5 and the monthly mean Realized Volatility RVt􀀀1:t􀀀20</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The idea is to mix short- (daily), medium- (weekly), and long-term (monthly) volatility components for capturing various empirical properties observed in volatility series such as long memory and fat tails.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New high-frequency features, such as the realized semi-covariances, realized skewness and realized kurtosis, all exhibit significance in forecasting volatility.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SHAR , Semi-variance HAR. Neg. (i.e. neg. returns) semi-var has stronger predictive power.</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Integrated Quarticity, IQ for annualized daily RV.  realized quarticity measures the variance of returns raised to the power of four. This measure can be useful in understanding the higher moments of the return distribution, providing insights into the extent of extreme movements or the presence of heavy tails in the distribution.  extreme returns, whether positive or negative, are amplified more than moderate returns. This means that observations in the tails of the return distribution contribute more significantly to the realized quarticity compared to observations closer to the mean (the bulk of the distribution).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Raising returns to the fourth power accentuates the impact of these extreme events, providing a more sensitive measure of volatility or risk, particularly in the tails of the distribution. realized quarticity provides insights into the fourth moment, offering a more comprehensive understanding of the distribution's shape, particularly in terms of its tail behavior. </a:t>
            </a:r>
            <a:endParaRPr b="0" lang="en-US" sz="1200" spc="-1" strike="noStrike">
              <a:solidFill>
                <a:srgbClr val="000000"/>
              </a:solidFill>
              <a:latin typeface="Arial"/>
            </a:endParaRPr>
          </a:p>
          <a:p>
            <a:pPr marL="228600" indent="-228600">
              <a:lnSpc>
                <a:spcPct val="90000"/>
              </a:lnSpc>
              <a:spcBef>
                <a:spcPts val="1417"/>
              </a:spcBef>
              <a:buNone/>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228600" indent="-228600">
              <a:lnSpc>
                <a:spcPct val="90000"/>
              </a:lnSpc>
              <a:spcBef>
                <a:spcPts val="1417"/>
              </a:spcBef>
              <a:buNone/>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228600" indent="-228600">
              <a:lnSpc>
                <a:spcPct val="90000"/>
              </a:lnSpc>
              <a:spcBef>
                <a:spcPts val="1417"/>
              </a:spcBef>
              <a:buNone/>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from Statistical model</a:t>
            </a:r>
            <a:endParaRPr b="0" lang="en-US" sz="4400" spc="-1" strike="noStrike">
              <a:solidFill>
                <a:srgbClr val="000000"/>
              </a:solidFill>
              <a:latin typeface="Arial"/>
            </a:endParaRPr>
          </a:p>
        </p:txBody>
      </p:sp>
      <p:sp>
        <p:nvSpPr>
          <p:cNvPr id="54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We compute 5 quantities for the first 10 mins of book data and first 10 mins. Of trade data and use the second 10 mins real. vol. as the target.</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SG" sz="1000" spc="-1" strike="noStrike">
                <a:solidFill>
                  <a:srgbClr val="dcdcaa"/>
                </a:solidFill>
                <a:highlight>
                  <a:srgbClr val="1e1e1e"/>
                </a:highlight>
                <a:latin typeface="Courier New"/>
                <a:ea typeface="DejaVu Sans"/>
              </a:rPr>
              <a:t>realized_volatility(</a:t>
            </a:r>
            <a:r>
              <a:rPr b="0" lang="en-SG" sz="800" spc="-1" strike="noStrike">
                <a:solidFill>
                  <a:srgbClr val="9cdcfe"/>
                </a:solidFill>
                <a:highlight>
                  <a:srgbClr val="1e1e1e"/>
                </a:highlight>
                <a:latin typeface="Courier New"/>
                <a:ea typeface="DejaVu Sans"/>
              </a:rPr>
              <a:t>log_returns</a:t>
            </a:r>
            <a:r>
              <a:rPr b="0" lang="en-SG" sz="1000" spc="-1" strike="noStrike">
                <a:solidFill>
                  <a:srgbClr val="dcdcaa"/>
                </a:solidFill>
                <a:highlight>
                  <a:srgbClr val="1e1e1e"/>
                </a:highlight>
                <a:latin typeface="Courier New"/>
                <a:ea typeface="DejaVu Sans"/>
              </a:rPr>
              <a:t>)</a:t>
            </a:r>
            <a:endParaRPr b="0" lang="en-US" sz="10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SG" sz="1000" spc="-1" strike="noStrike">
                <a:solidFill>
                  <a:srgbClr val="dcdcaa"/>
                </a:solidFill>
                <a:highlight>
                  <a:srgbClr val="1e1e1e"/>
                </a:highlight>
                <a:latin typeface="Courier New"/>
                <a:ea typeface="DejaVu Sans"/>
              </a:rPr>
              <a:t>realized_quarticity</a:t>
            </a:r>
            <a:r>
              <a:rPr b="0" lang="en-SG" sz="1100" spc="-1" strike="noStrike">
                <a:solidFill>
                  <a:srgbClr val="dcdcaa"/>
                </a:solidFill>
                <a:highlight>
                  <a:srgbClr val="1e1e1e"/>
                </a:highlight>
                <a:latin typeface="Courier New"/>
                <a:ea typeface="DejaVu Sans"/>
              </a:rPr>
              <a:t>(</a:t>
            </a:r>
            <a:r>
              <a:rPr b="0" lang="en-SG" sz="1000" spc="-1" strike="noStrike">
                <a:solidFill>
                  <a:srgbClr val="9cdcfe"/>
                </a:solidFill>
                <a:highlight>
                  <a:srgbClr val="1e1e1e"/>
                </a:highlight>
                <a:latin typeface="Courier New"/>
                <a:ea typeface="DejaVu Sans"/>
              </a:rPr>
              <a:t>log_returns</a:t>
            </a:r>
            <a:r>
              <a:rPr b="0" lang="en-SG" sz="1100" spc="-1" strike="noStrike">
                <a:solidFill>
                  <a:srgbClr val="dcdcaa"/>
                </a:solidFill>
                <a:highlight>
                  <a:srgbClr val="1e1e1e"/>
                </a:highlight>
                <a:latin typeface="Courier New"/>
                <a:ea typeface="DejaVu Sans"/>
              </a:rPr>
              <a:t>)</a:t>
            </a:r>
            <a:endParaRPr b="0" lang="en-US" sz="11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SG" sz="1000" spc="-1" strike="noStrike">
                <a:solidFill>
                  <a:srgbClr val="dcdcaa"/>
                </a:solidFill>
                <a:highlight>
                  <a:srgbClr val="1e1e1e"/>
                </a:highlight>
                <a:latin typeface="Courier New"/>
                <a:ea typeface="DejaVu Sans"/>
              </a:rPr>
              <a:t>bipower_variation</a:t>
            </a:r>
            <a:r>
              <a:rPr b="0" lang="en-SG" sz="1100" spc="-1" strike="noStrike">
                <a:solidFill>
                  <a:srgbClr val="dcdcaa"/>
                </a:solidFill>
                <a:highlight>
                  <a:srgbClr val="1e1e1e"/>
                </a:highlight>
                <a:latin typeface="Courier New"/>
                <a:ea typeface="DejaVu Sans"/>
              </a:rPr>
              <a:t>(</a:t>
            </a:r>
            <a:r>
              <a:rPr b="0" lang="en-SG" sz="1000" spc="-1" strike="noStrike">
                <a:solidFill>
                  <a:srgbClr val="9cdcfe"/>
                </a:solidFill>
                <a:highlight>
                  <a:srgbClr val="1e1e1e"/>
                </a:highlight>
                <a:latin typeface="Courier New"/>
                <a:ea typeface="DejaVu Sans"/>
              </a:rPr>
              <a:t>log_returns</a:t>
            </a:r>
            <a:r>
              <a:rPr b="0" lang="en-SG" sz="1100" spc="-1" strike="noStrike">
                <a:solidFill>
                  <a:srgbClr val="dcdcaa"/>
                </a:solidFill>
                <a:highlight>
                  <a:srgbClr val="1e1e1e"/>
                </a:highlight>
                <a:latin typeface="Courier New"/>
                <a:ea typeface="DejaVu Sans"/>
              </a:rPr>
              <a:t>)</a:t>
            </a:r>
            <a:endParaRPr b="0" lang="en-US" sz="11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SG" sz="1000" spc="-1" strike="noStrike">
                <a:solidFill>
                  <a:srgbClr val="dcdcaa"/>
                </a:solidFill>
                <a:highlight>
                  <a:srgbClr val="1e1e1e"/>
                </a:highlight>
                <a:latin typeface="Courier New"/>
                <a:ea typeface="DejaVu Sans"/>
              </a:rPr>
              <a:t>positive_realized_semivariance</a:t>
            </a:r>
            <a:r>
              <a:rPr b="0" lang="en-SG" sz="1100" spc="-1" strike="noStrike">
                <a:solidFill>
                  <a:srgbClr val="dcdcaa"/>
                </a:solidFill>
                <a:highlight>
                  <a:srgbClr val="1e1e1e"/>
                </a:highlight>
                <a:latin typeface="Courier New"/>
                <a:ea typeface="DejaVu Sans"/>
              </a:rPr>
              <a:t>(</a:t>
            </a:r>
            <a:r>
              <a:rPr b="0" lang="en-SG" sz="1000" spc="-1" strike="noStrike">
                <a:solidFill>
                  <a:srgbClr val="9cdcfe"/>
                </a:solidFill>
                <a:highlight>
                  <a:srgbClr val="1e1e1e"/>
                </a:highlight>
                <a:latin typeface="Courier New"/>
                <a:ea typeface="DejaVu Sans"/>
              </a:rPr>
              <a:t>log_returns</a:t>
            </a:r>
            <a:r>
              <a:rPr b="0" lang="en-SG" sz="1100" spc="-1" strike="noStrike">
                <a:solidFill>
                  <a:srgbClr val="dcdcaa"/>
                </a:solidFill>
                <a:highlight>
                  <a:srgbClr val="1e1e1e"/>
                </a:highlight>
                <a:latin typeface="Courier New"/>
                <a:ea typeface="DejaVu Sans"/>
              </a:rPr>
              <a:t>)</a:t>
            </a:r>
            <a:endParaRPr b="0" lang="en-US" sz="11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000" spc="-1" strike="noStrike">
                <a:solidFill>
                  <a:srgbClr val="dcdcaa"/>
                </a:solidFill>
                <a:highlight>
                  <a:srgbClr val="1e1e1e"/>
                </a:highlight>
                <a:latin typeface="Courier New"/>
                <a:ea typeface="DejaVu Sans"/>
              </a:rPr>
              <a:t>negative_realized_semivariance</a:t>
            </a:r>
            <a:r>
              <a:rPr b="0" lang="en-US" sz="1000" spc="-1" strike="noStrike">
                <a:solidFill>
                  <a:srgbClr val="d4d4d4"/>
                </a:solidFill>
                <a:highlight>
                  <a:srgbClr val="1e1e1e"/>
                </a:highlight>
                <a:latin typeface="Courier New"/>
                <a:ea typeface="DejaVu Sans"/>
              </a:rPr>
              <a:t>(</a:t>
            </a:r>
            <a:r>
              <a:rPr b="0" lang="en-US" sz="1000" spc="-1" strike="noStrike">
                <a:solidFill>
                  <a:srgbClr val="9cdcfe"/>
                </a:solidFill>
                <a:highlight>
                  <a:srgbClr val="1e1e1e"/>
                </a:highlight>
                <a:latin typeface="Courier New"/>
                <a:ea typeface="DejaVu Sans"/>
              </a:rPr>
              <a:t>log_returns</a:t>
            </a:r>
            <a:r>
              <a:rPr b="0" lang="en-US" sz="1000" spc="-1" strike="noStrike">
                <a:solidFill>
                  <a:srgbClr val="d4d4d4"/>
                </a:solidFill>
                <a:highlight>
                  <a:srgbClr val="1e1e1e"/>
                </a:highlight>
                <a:latin typeface="Courier New"/>
                <a:ea typeface="DejaVu Sans"/>
              </a:rPr>
              <a:t>)</a:t>
            </a:r>
            <a:endParaRPr b="0" lang="en-US" sz="10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Sort the stock_ids before passing to  the function.</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The calculated quantities have very small values so need to rescale by multiplying with 10e5 for numerical stability/consistency.</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The models tested are </a:t>
            </a:r>
            <a:r>
              <a:rPr b="0" lang="en-SG" sz="1000" spc="-1" strike="noStrike">
                <a:solidFill>
                  <a:srgbClr val="6aa94f"/>
                </a:solidFill>
                <a:highlight>
                  <a:srgbClr val="1e1e1e"/>
                </a:highlight>
                <a:latin typeface="Courier New"/>
                <a:ea typeface="DejaVu Sans"/>
              </a:rPr>
              <a:t>AR(3), </a:t>
            </a:r>
            <a:r>
              <a:rPr b="0" lang="en-SG" sz="800" spc="-1" strike="noStrike">
                <a:solidFill>
                  <a:srgbClr val="6aa94f"/>
                </a:solidFill>
                <a:highlight>
                  <a:srgbClr val="1e1e1e"/>
                </a:highlight>
                <a:latin typeface="Courier New"/>
                <a:ea typeface="DejaVu Sans"/>
              </a:rPr>
              <a:t># HAR</a:t>
            </a:r>
            <a:r>
              <a:rPr b="0" lang="en-SG" sz="800" spc="-1" strike="noStrike">
                <a:solidFill>
                  <a:srgbClr val="d4d4d4"/>
                </a:solidFill>
                <a:highlight>
                  <a:srgbClr val="1e1e1e"/>
                </a:highlight>
                <a:latin typeface="Courier New"/>
                <a:ea typeface="DejaVu Sans"/>
              </a:rPr>
              <a:t>, </a:t>
            </a:r>
            <a:r>
              <a:rPr b="0" lang="en-SG" sz="800" spc="-1" strike="noStrike">
                <a:solidFill>
                  <a:srgbClr val="6aa94f"/>
                </a:solidFill>
                <a:highlight>
                  <a:srgbClr val="1e1e1e"/>
                </a:highlight>
                <a:latin typeface="Courier New"/>
                <a:ea typeface="DejaVu Sans"/>
              </a:rPr>
              <a:t># HARQ, # HARQ-F, # CHAR, # SHAR# HAR-J</a:t>
            </a:r>
            <a:endParaRPr b="0" lang="en-US" sz="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highlight>
                  <a:srgbClr val="ffff00"/>
                </a:highlight>
                <a:latin typeface="Aptos"/>
                <a:ea typeface="DejaVu Sans"/>
              </a:rPr>
              <a:t>New suggestion: </a:t>
            </a:r>
            <a:r>
              <a:rPr b="0" lang="en-US" sz="1200" spc="-1" strike="noStrike">
                <a:solidFill>
                  <a:srgbClr val="000000"/>
                </a:solidFill>
                <a:latin typeface="Aptos"/>
                <a:ea typeface="DejaVu Sans"/>
              </a:rPr>
              <a:t>Currently, we are predicting first 10 mins. Real. Vol. we can try to predict target (2</a:t>
            </a:r>
            <a:r>
              <a:rPr b="0" lang="en-US" sz="1200" spc="-1" strike="noStrike" baseline="30000">
                <a:solidFill>
                  <a:srgbClr val="000000"/>
                </a:solidFill>
                <a:latin typeface="Aptos"/>
                <a:ea typeface="DejaVu Sans"/>
              </a:rPr>
              <a:t>nd</a:t>
            </a:r>
            <a:r>
              <a:rPr b="0" lang="en-US" sz="1200" spc="-1" strike="noStrike">
                <a:solidFill>
                  <a:srgbClr val="000000"/>
                </a:solidFill>
                <a:latin typeface="Aptos"/>
                <a:ea typeface="DejaVu Sans"/>
              </a:rPr>
              <a:t> 10 mins. Vol.)</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We use 1 day or 9 time ids to train and predict the next time id.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
        <p:nvSpPr>
          <p:cNvPr id="550"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551" name="Rectangle: Rounded Corners 4"/>
          <p:cNvSpPr/>
          <p:nvPr/>
        </p:nvSpPr>
        <p:spPr>
          <a:xfrm>
            <a:off x="5706360" y="126720"/>
            <a:ext cx="3311640" cy="338040"/>
          </a:xfrm>
          <a:prstGeom prst="roundRect">
            <a:avLst>
              <a:gd name="adj" fmla="val 16667"/>
            </a:avLst>
          </a:prstGeom>
          <a:solidFill>
            <a:schemeClr val="accent4">
              <a:lumMod val="75000"/>
            </a:schemeClr>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Function:</a:t>
            </a:r>
            <a:r>
              <a:rPr b="0" lang="en-SG" sz="1200" spc="-1" strike="noStrike">
                <a:solidFill>
                  <a:srgbClr val="ffffff"/>
                </a:solidFill>
                <a:latin typeface="Aptos"/>
                <a:ea typeface="DejaVu Sans"/>
              </a:rPr>
              <a:t>book_wap1_HAR_estimator() </a:t>
            </a:r>
            <a:endParaRPr b="0" lang="en-US" sz="1200" spc="-1" strike="noStrike">
              <a:latin typeface="Arial"/>
            </a:endParaRPr>
          </a:p>
        </p:txBody>
      </p:sp>
      <p:sp>
        <p:nvSpPr>
          <p:cNvPr id="552"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HAR.ipynb</a:t>
            </a:r>
            <a:endParaRPr b="0" lang="en-US" sz="1800" spc="-1" strike="noStrike">
              <a:latin typeface="Arial"/>
            </a:endParaRPr>
          </a:p>
        </p:txBody>
      </p:sp>
      <p:sp>
        <p:nvSpPr>
          <p:cNvPr id="553" name="TextBox 4"/>
          <p:cNvSpPr/>
          <p:nvPr/>
        </p:nvSpPr>
        <p:spPr>
          <a:xfrm>
            <a:off x="9019080" y="4777200"/>
            <a:ext cx="13089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SG" sz="1800" spc="-1" strike="noStrike">
                <a:solidFill>
                  <a:srgbClr val="000000"/>
                </a:solidFill>
                <a:highlight>
                  <a:srgbClr val="00ff00"/>
                </a:highlight>
                <a:latin typeface="Arial"/>
                <a:ea typeface="DejaVu Sans"/>
              </a:rPr>
              <a:t>Done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80"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fontScale="94000"/>
          </a:bodyPr>
          <a:p>
            <a:pPr marL="228600" indent="-228600">
              <a:lnSpc>
                <a:spcPct val="90000"/>
              </a:lnSpc>
              <a:spcBef>
                <a:spcPts val="1001"/>
              </a:spcBef>
              <a:buClr>
                <a:srgbClr val="000000"/>
              </a:buClr>
              <a:buFont typeface="Wingdings" charset="2"/>
              <a:buChar char=""/>
            </a:pPr>
            <a:r>
              <a:rPr b="0" lang="en-SG" sz="2000" spc="-1" strike="noStrike">
                <a:solidFill>
                  <a:srgbClr val="000000"/>
                </a:solidFill>
                <a:latin typeface="Aptos"/>
                <a:ea typeface="DejaVu Sans"/>
              </a:rPr>
              <a:t>Max # time_ids = 3830: Min # time_ids = 3815. Most stocks have max # time_ids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Largest median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0.0074 for stock id 18</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Smallest median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0.0011 for stock id 43</a:t>
            </a:r>
            <a:endParaRPr b="0" lang="en-US" sz="2000" spc="-1" strike="noStrike">
              <a:solidFill>
                <a:srgbClr val="000000"/>
              </a:solidFill>
              <a:latin typeface="Arial"/>
            </a:endParaRPr>
          </a:p>
          <a:p>
            <a:pPr marL="228600" indent="-228600">
              <a:lnSpc>
                <a:spcPct val="90000"/>
              </a:lnSpc>
              <a:spcBef>
                <a:spcPts val="1001"/>
              </a:spcBef>
              <a:buClr>
                <a:srgbClr val="000000"/>
              </a:buClr>
              <a:buFont typeface="Wingdings" charset="2"/>
              <a:buChar char=""/>
            </a:pPr>
            <a:r>
              <a:rPr b="0" lang="en-SG" sz="2000" spc="-1" strike="noStrike">
                <a:solidFill>
                  <a:srgbClr val="000000"/>
                </a:solidFill>
                <a:latin typeface="Aptos"/>
                <a:ea typeface="DejaVu Sans"/>
              </a:rPr>
              <a:t>Largest mean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0.0087 for stock id 18</a:t>
            </a:r>
            <a:endParaRPr b="0" lang="en-US" sz="2000" spc="-1" strike="noStrike">
              <a:solidFill>
                <a:srgbClr val="000000"/>
              </a:solidFill>
              <a:latin typeface="Arial"/>
            </a:endParaRPr>
          </a:p>
          <a:p>
            <a:pPr marL="228600" indent="-228600">
              <a:lnSpc>
                <a:spcPct val="90000"/>
              </a:lnSpc>
              <a:spcBef>
                <a:spcPts val="1001"/>
              </a:spcBef>
              <a:buClr>
                <a:srgbClr val="000000"/>
              </a:buClr>
              <a:buFont typeface="Wingdings" charset="2"/>
              <a:buChar char=""/>
            </a:pPr>
            <a:r>
              <a:rPr b="0" lang="en-SG" sz="2000" spc="-1" strike="noStrike">
                <a:solidFill>
                  <a:srgbClr val="000000"/>
                </a:solidFill>
                <a:latin typeface="Aptos"/>
                <a:ea typeface="DejaVu Sans"/>
              </a:rPr>
              <a:t>Smallest mean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0.0015 for stock id 43</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Largest std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0.0050 for stock id 18</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Smallest std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0.0012 for stock id 43</a:t>
            </a:r>
            <a:endParaRPr b="0" lang="en-US" sz="2000" spc="-1" strike="noStrike">
              <a:solidFill>
                <a:srgbClr val="000000"/>
              </a:solidFill>
              <a:latin typeface="Arial"/>
            </a:endParaRPr>
          </a:p>
          <a:p>
            <a:pPr marL="228600" indent="-228600">
              <a:lnSpc>
                <a:spcPct val="90000"/>
              </a:lnSpc>
              <a:spcBef>
                <a:spcPts val="1001"/>
              </a:spcBef>
              <a:buClr>
                <a:srgbClr val="000000"/>
              </a:buClr>
              <a:buFont typeface="Wingdings" charset="2"/>
              <a:buChar char=""/>
            </a:pPr>
            <a:r>
              <a:rPr b="0" lang="en-SG" sz="2000" spc="-1" strike="noStrike">
                <a:solidFill>
                  <a:srgbClr val="000000"/>
                </a:solidFill>
                <a:latin typeface="Aptos"/>
                <a:ea typeface="DejaVu Sans"/>
              </a:rPr>
              <a:t>Largest min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0.0015 for stock id 18</a:t>
            </a:r>
            <a:endParaRPr b="0" lang="en-US" sz="2000" spc="-1" strike="noStrike">
              <a:solidFill>
                <a:srgbClr val="000000"/>
              </a:solidFill>
              <a:latin typeface="Arial"/>
            </a:endParaRPr>
          </a:p>
          <a:p>
            <a:pPr marL="228600" indent="-228600">
              <a:lnSpc>
                <a:spcPct val="90000"/>
              </a:lnSpc>
              <a:spcBef>
                <a:spcPts val="1001"/>
              </a:spcBef>
              <a:buClr>
                <a:srgbClr val="000000"/>
              </a:buClr>
              <a:buFont typeface="Wingdings" charset="2"/>
              <a:buChar char=""/>
            </a:pPr>
            <a:r>
              <a:rPr b="0" lang="en-SG" sz="2000" spc="-1" strike="noStrike">
                <a:solidFill>
                  <a:srgbClr val="000000"/>
                </a:solidFill>
                <a:latin typeface="Aptos"/>
                <a:ea typeface="DejaVu Sans"/>
              </a:rPr>
              <a:t>Smallest min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0.000105 for stock id </a:t>
            </a:r>
            <a:r>
              <a:rPr b="0" lang="en-SG" sz="2000" spc="-1" strike="noStrike">
                <a:solidFill>
                  <a:srgbClr val="000000"/>
                </a:solidFill>
                <a:highlight>
                  <a:srgbClr val="c0c0c0"/>
                </a:highlight>
                <a:latin typeface="Aptos"/>
                <a:ea typeface="DejaVu Sans"/>
              </a:rPr>
              <a:t>31</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Largest max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0.07 for stock id </a:t>
            </a:r>
            <a:r>
              <a:rPr b="0" lang="en-SG" sz="2000" spc="-1" strike="noStrike">
                <a:solidFill>
                  <a:srgbClr val="000000"/>
                </a:solidFill>
                <a:highlight>
                  <a:srgbClr val="00ff00"/>
                </a:highlight>
                <a:latin typeface="Aptos"/>
                <a:ea typeface="DejaVu Sans"/>
              </a:rPr>
              <a:t>77</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Smallest max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0.0114 for stock id 43</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sp>
        <p:nvSpPr>
          <p:cNvPr id="181" name="Parallelogram 3"/>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sp>
        <p:nvSpPr>
          <p:cNvPr id="182" name="Oval 4"/>
          <p:cNvSpPr/>
          <p:nvPr/>
        </p:nvSpPr>
        <p:spPr>
          <a:xfrm>
            <a:off x="9146160" y="365040"/>
            <a:ext cx="2578680" cy="564120"/>
          </a:xfrm>
          <a:prstGeom prst="ellipse">
            <a:avLst/>
          </a:prstGeom>
          <a:solidFill>
            <a:schemeClr val="accent2">
              <a:lumMod val="75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Train.csv</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from Statistical model</a:t>
            </a:r>
            <a:endParaRPr b="0" lang="en-US" sz="4400" spc="-1" strike="noStrike">
              <a:solidFill>
                <a:srgbClr val="000000"/>
              </a:solidFill>
              <a:latin typeface="Arial"/>
            </a:endParaRPr>
          </a:p>
        </p:txBody>
      </p:sp>
      <p:sp>
        <p:nvSpPr>
          <p:cNvPr id="55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
        <p:nvSpPr>
          <p:cNvPr id="556"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557"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HAR.ipynb</a:t>
            </a:r>
            <a:endParaRPr b="0" lang="en-US" sz="1800" spc="-1" strike="noStrike">
              <a:latin typeface="Arial"/>
            </a:endParaRPr>
          </a:p>
        </p:txBody>
      </p:sp>
      <p:pic>
        <p:nvPicPr>
          <p:cNvPr id="558" name="Picture 5" descr=""/>
          <p:cNvPicPr/>
          <p:nvPr/>
        </p:nvPicPr>
        <p:blipFill>
          <a:blip r:embed="rId1"/>
          <a:stretch/>
        </p:blipFill>
        <p:spPr>
          <a:xfrm>
            <a:off x="2176200" y="1337760"/>
            <a:ext cx="7551720" cy="3915000"/>
          </a:xfrm>
          <a:prstGeom prst="rect">
            <a:avLst/>
          </a:prstGeom>
          <a:ln w="0">
            <a:noFill/>
          </a:ln>
        </p:spPr>
      </p:pic>
      <p:pic>
        <p:nvPicPr>
          <p:cNvPr id="559" name="Picture 9" descr=""/>
          <p:cNvPicPr/>
          <p:nvPr/>
        </p:nvPicPr>
        <p:blipFill>
          <a:blip r:embed="rId2"/>
          <a:stretch/>
        </p:blipFill>
        <p:spPr>
          <a:xfrm>
            <a:off x="1022760" y="5607000"/>
            <a:ext cx="9858600" cy="370440"/>
          </a:xfrm>
          <a:prstGeom prst="rect">
            <a:avLst/>
          </a:prstGeom>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from Statistical model</a:t>
            </a:r>
            <a:endParaRPr b="0" lang="en-US" sz="4400" spc="-1" strike="noStrike">
              <a:solidFill>
                <a:srgbClr val="000000"/>
              </a:solidFill>
              <a:latin typeface="Arial"/>
            </a:endParaRPr>
          </a:p>
        </p:txBody>
      </p:sp>
      <p:sp>
        <p:nvSpPr>
          <p:cNvPr id="56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62" name="Picture 2" descr=""/>
          <p:cNvPicPr/>
          <p:nvPr/>
        </p:nvPicPr>
        <p:blipFill>
          <a:blip r:embed="rId1"/>
          <a:stretch/>
        </p:blipFill>
        <p:spPr>
          <a:xfrm>
            <a:off x="5323680" y="1499040"/>
            <a:ext cx="6090480" cy="2439360"/>
          </a:xfrm>
          <a:prstGeom prst="rect">
            <a:avLst/>
          </a:prstGeom>
          <a:ln w="0">
            <a:noFill/>
          </a:ln>
        </p:spPr>
      </p:pic>
      <p:pic>
        <p:nvPicPr>
          <p:cNvPr id="563" name="Picture 4" descr=""/>
          <p:cNvPicPr/>
          <p:nvPr/>
        </p:nvPicPr>
        <p:blipFill>
          <a:blip r:embed="rId2"/>
          <a:stretch/>
        </p:blipFill>
        <p:spPr>
          <a:xfrm>
            <a:off x="2291040" y="3939480"/>
            <a:ext cx="6499440" cy="2788560"/>
          </a:xfrm>
          <a:prstGeom prst="rect">
            <a:avLst/>
          </a:prstGeom>
          <a:ln w="0">
            <a:noFill/>
          </a:ln>
        </p:spPr>
      </p:pic>
      <p:pic>
        <p:nvPicPr>
          <p:cNvPr id="564" name="Picture 6" descr=""/>
          <p:cNvPicPr/>
          <p:nvPr/>
        </p:nvPicPr>
        <p:blipFill>
          <a:blip r:embed="rId3"/>
          <a:stretch/>
        </p:blipFill>
        <p:spPr>
          <a:xfrm>
            <a:off x="144000" y="1688040"/>
            <a:ext cx="4692240" cy="1899360"/>
          </a:xfrm>
          <a:prstGeom prst="rect">
            <a:avLst/>
          </a:prstGeom>
          <a:ln w="0">
            <a:noFill/>
          </a:ln>
        </p:spPr>
      </p:pic>
      <p:sp>
        <p:nvSpPr>
          <p:cNvPr id="56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566"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HAR.ipynb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from Statistical model</a:t>
            </a:r>
            <a:endParaRPr b="0" lang="en-US" sz="4400" spc="-1" strike="noStrike">
              <a:solidFill>
                <a:srgbClr val="000000"/>
              </a:solidFill>
              <a:latin typeface="Arial"/>
            </a:endParaRPr>
          </a:p>
        </p:txBody>
      </p:sp>
      <p:sp>
        <p:nvSpPr>
          <p:cNvPr id="568"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69" name="Picture 7" descr=""/>
          <p:cNvPicPr/>
          <p:nvPr/>
        </p:nvPicPr>
        <p:blipFill>
          <a:blip r:embed="rId1"/>
          <a:stretch/>
        </p:blipFill>
        <p:spPr>
          <a:xfrm>
            <a:off x="2666880" y="1611000"/>
            <a:ext cx="5842800" cy="3037320"/>
          </a:xfrm>
          <a:prstGeom prst="rect">
            <a:avLst/>
          </a:prstGeom>
          <a:ln w="0">
            <a:noFill/>
          </a:ln>
        </p:spPr>
      </p:pic>
      <p:pic>
        <p:nvPicPr>
          <p:cNvPr id="570" name="Picture 9" descr=""/>
          <p:cNvPicPr/>
          <p:nvPr/>
        </p:nvPicPr>
        <p:blipFill>
          <a:blip r:embed="rId2"/>
          <a:stretch/>
        </p:blipFill>
        <p:spPr>
          <a:xfrm>
            <a:off x="1072440" y="5453280"/>
            <a:ext cx="10039680" cy="398880"/>
          </a:xfrm>
          <a:prstGeom prst="rect">
            <a:avLst/>
          </a:prstGeom>
          <a:ln w="0">
            <a:noFill/>
          </a:ln>
        </p:spPr>
      </p:pic>
      <p:sp>
        <p:nvSpPr>
          <p:cNvPr id="571"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Trade data</a:t>
            </a:r>
            <a:endParaRPr b="0" lang="en-US" sz="1800" spc="-1" strike="noStrike">
              <a:latin typeface="Arial"/>
            </a:endParaRPr>
          </a:p>
        </p:txBody>
      </p:sp>
      <p:sp>
        <p:nvSpPr>
          <p:cNvPr id="572"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HAR.ipynb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from Statistical model</a:t>
            </a:r>
            <a:endParaRPr b="0" lang="en-US" sz="4400" spc="-1" strike="noStrike">
              <a:solidFill>
                <a:srgbClr val="000000"/>
              </a:solidFill>
              <a:latin typeface="Arial"/>
            </a:endParaRPr>
          </a:p>
        </p:txBody>
      </p:sp>
      <p:sp>
        <p:nvSpPr>
          <p:cNvPr id="57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75" name="Picture 2" descr=""/>
          <p:cNvPicPr/>
          <p:nvPr/>
        </p:nvPicPr>
        <p:blipFill>
          <a:blip r:embed="rId1"/>
          <a:stretch/>
        </p:blipFill>
        <p:spPr>
          <a:xfrm>
            <a:off x="383040" y="1802520"/>
            <a:ext cx="5481360" cy="2196360"/>
          </a:xfrm>
          <a:prstGeom prst="rect">
            <a:avLst/>
          </a:prstGeom>
          <a:ln w="0">
            <a:noFill/>
          </a:ln>
        </p:spPr>
      </p:pic>
      <p:pic>
        <p:nvPicPr>
          <p:cNvPr id="576" name="Picture 4" descr=""/>
          <p:cNvPicPr/>
          <p:nvPr/>
        </p:nvPicPr>
        <p:blipFill>
          <a:blip r:embed="rId2"/>
          <a:stretch/>
        </p:blipFill>
        <p:spPr>
          <a:xfrm>
            <a:off x="6320160" y="1711080"/>
            <a:ext cx="5481360" cy="2239200"/>
          </a:xfrm>
          <a:prstGeom prst="rect">
            <a:avLst/>
          </a:prstGeom>
          <a:ln w="0">
            <a:noFill/>
          </a:ln>
        </p:spPr>
      </p:pic>
      <p:pic>
        <p:nvPicPr>
          <p:cNvPr id="577" name="Picture 6" descr=""/>
          <p:cNvPicPr/>
          <p:nvPr/>
        </p:nvPicPr>
        <p:blipFill>
          <a:blip r:embed="rId3"/>
          <a:stretch/>
        </p:blipFill>
        <p:spPr>
          <a:xfrm>
            <a:off x="2239200" y="4262040"/>
            <a:ext cx="6120720" cy="2473560"/>
          </a:xfrm>
          <a:prstGeom prst="rect">
            <a:avLst/>
          </a:prstGeom>
          <a:ln w="0">
            <a:noFill/>
          </a:ln>
        </p:spPr>
      </p:pic>
      <p:sp>
        <p:nvSpPr>
          <p:cNvPr id="578"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Trade data</a:t>
            </a:r>
            <a:endParaRPr b="0" lang="en-US" sz="1800" spc="-1" strike="noStrike">
              <a:latin typeface="Arial"/>
            </a:endParaRPr>
          </a:p>
        </p:txBody>
      </p:sp>
      <p:sp>
        <p:nvSpPr>
          <p:cNvPr id="579"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HAR.ipynb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from Statistical model</a:t>
            </a:r>
            <a:endParaRPr b="0" lang="en-US" sz="4400" spc="-1" strike="noStrike">
              <a:solidFill>
                <a:srgbClr val="000000"/>
              </a:solidFill>
              <a:latin typeface="Arial"/>
            </a:endParaRPr>
          </a:p>
        </p:txBody>
      </p:sp>
      <p:sp>
        <p:nvSpPr>
          <p:cNvPr id="58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pc="-1" strike="noStrike">
                <a:solidFill>
                  <a:srgbClr val="000000"/>
                </a:solidFill>
                <a:latin typeface="Aptos"/>
                <a:ea typeface="DejaVu Sans"/>
              </a:rPr>
              <a:t> </a:t>
            </a:r>
            <a:r>
              <a:rPr b="0" lang="en-US" sz="3200" spc="-1" strike="noStrike">
                <a:solidFill>
                  <a:srgbClr val="000000"/>
                </a:solidFill>
                <a:latin typeface="Aptos"/>
                <a:ea typeface="DejaVu Sans"/>
              </a:rPr>
              <a:t>Conclusion: Use HAR (lags 1,9,45), HARJ(lags 1,9,45) and AR(lags 1,2,3) models with first 10 mins book wap 1 and trade price quantities to predict the target (2</a:t>
            </a:r>
            <a:r>
              <a:rPr b="0" lang="en-US" sz="3200" spc="-1" strike="noStrike" baseline="30000">
                <a:solidFill>
                  <a:srgbClr val="000000"/>
                </a:solidFill>
                <a:latin typeface="Aptos"/>
                <a:ea typeface="DejaVu Sans"/>
              </a:rPr>
              <a:t>nd</a:t>
            </a:r>
            <a:r>
              <a:rPr b="0" lang="en-US" sz="3200" spc="-1" strike="noStrike">
                <a:solidFill>
                  <a:srgbClr val="000000"/>
                </a:solidFill>
                <a:latin typeface="Aptos"/>
                <a:ea typeface="DejaVu Sans"/>
              </a:rPr>
              <a:t> 10 mins. Real. Vol. )</a:t>
            </a:r>
            <a:endParaRPr b="0" lang="en-US" sz="3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Training data including lags etc. are stored in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SG" sz="1000" spc="-1" strike="noStrike">
                <a:solidFill>
                  <a:srgbClr val="ce9178"/>
                </a:solidFill>
                <a:highlight>
                  <a:srgbClr val="1e1e1e"/>
                </a:highlight>
                <a:latin typeface="Courier New"/>
                <a:ea typeface="DejaVu Sans"/>
              </a:rPr>
              <a:t>trade_HAR_vol_estimates_reordered_df.pkl</a:t>
            </a:r>
            <a:endParaRPr b="0" lang="en-US" sz="10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SG" sz="1000" spc="-1" strike="noStrike">
                <a:solidFill>
                  <a:srgbClr val="ce9178"/>
                </a:solidFill>
                <a:highlight>
                  <a:srgbClr val="1e1e1e"/>
                </a:highlight>
                <a:latin typeface="Courier New"/>
                <a:ea typeface="DejaVu Sans"/>
              </a:rPr>
              <a:t>book_wap1_HAR_vol_estimates_reordered_df.pkl</a:t>
            </a:r>
            <a:endParaRPr b="0" lang="en-US" sz="10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Final predictions from all models are stored in </a:t>
            </a:r>
            <a:endParaRPr b="0" lang="en-US" sz="1200" spc="-1" strike="noStrike">
              <a:solidFill>
                <a:srgbClr val="000000"/>
              </a:solidFill>
              <a:latin typeface="Arial"/>
            </a:endParaRPr>
          </a:p>
          <a:p>
            <a:pPr marL="228600" indent="-228600">
              <a:lnSpc>
                <a:spcPct val="90000"/>
              </a:lnSpc>
              <a:spcBef>
                <a:spcPts val="1417"/>
              </a:spcBef>
              <a:buNone/>
              <a:tabLst>
                <a:tab algn="l" pos="0"/>
              </a:tabLst>
            </a:pPr>
            <a:r>
              <a:rPr b="0" lang="en-US" sz="1000" spc="-1" strike="noStrike">
                <a:solidFill>
                  <a:srgbClr val="ce9178"/>
                </a:solidFill>
                <a:highlight>
                  <a:srgbClr val="1e1e1e"/>
                </a:highlight>
                <a:latin typeface="Courier New"/>
                <a:ea typeface="DejaVu Sans"/>
              </a:rPr>
              <a:t>HAR_trade_price_all_predictions.parquet</a:t>
            </a:r>
            <a:endParaRPr b="0" lang="en-US" sz="1000" spc="-1" strike="noStrike">
              <a:solidFill>
                <a:srgbClr val="000000"/>
              </a:solidFill>
              <a:latin typeface="Arial"/>
            </a:endParaRPr>
          </a:p>
          <a:p>
            <a:pPr marL="228600" indent="-228600">
              <a:lnSpc>
                <a:spcPct val="90000"/>
              </a:lnSpc>
              <a:spcBef>
                <a:spcPts val="1417"/>
              </a:spcBef>
              <a:buNone/>
              <a:tabLst>
                <a:tab algn="l" pos="0"/>
              </a:tabLst>
            </a:pPr>
            <a:r>
              <a:rPr b="0" lang="en-US" sz="800" spc="-1" strike="noStrike">
                <a:solidFill>
                  <a:srgbClr val="ce9178"/>
                </a:solidFill>
                <a:highlight>
                  <a:srgbClr val="1e1e1e"/>
                </a:highlight>
                <a:latin typeface="Courier New"/>
                <a:ea typeface="DejaVu Sans"/>
              </a:rPr>
              <a:t>HAR_book_wap1_all_predictions</a:t>
            </a:r>
            <a:r>
              <a:rPr b="0" lang="en-US" sz="1000" spc="-1" strike="noStrike">
                <a:solidFill>
                  <a:srgbClr val="ce9178"/>
                </a:solidFill>
                <a:highlight>
                  <a:srgbClr val="1e1e1e"/>
                </a:highlight>
                <a:latin typeface="Courier New"/>
                <a:ea typeface="DejaVu Sans"/>
              </a:rPr>
              <a:t>.parquet</a:t>
            </a:r>
            <a:endParaRPr b="0" lang="en-US" sz="1000" spc="-1" strike="noStrike">
              <a:solidFill>
                <a:srgbClr val="000000"/>
              </a:solidFill>
              <a:latin typeface="Arial"/>
            </a:endParaRPr>
          </a:p>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228600" indent="-228600">
              <a:lnSpc>
                <a:spcPct val="90000"/>
              </a:lnSpc>
              <a:spcBef>
                <a:spcPts val="1417"/>
              </a:spcBef>
              <a:buNone/>
              <a:tabLst>
                <a:tab algn="l" pos="0"/>
              </a:tabLst>
            </a:pPr>
            <a:endParaRPr b="0" lang="en-US" sz="1200" spc="-1" strike="noStrike">
              <a:solidFill>
                <a:srgbClr val="000000"/>
              </a:solidFill>
              <a:latin typeface="Arial"/>
            </a:endParaRPr>
          </a:p>
        </p:txBody>
      </p:sp>
      <p:sp>
        <p:nvSpPr>
          <p:cNvPr id="582" name="Parallelogram 5"/>
          <p:cNvSpPr/>
          <p:nvPr/>
        </p:nvSpPr>
        <p:spPr>
          <a:xfrm>
            <a:off x="330120" y="126720"/>
            <a:ext cx="5095800" cy="476280"/>
          </a:xfrm>
          <a:prstGeom prst="parallelogram">
            <a:avLst>
              <a:gd name="adj" fmla="val 25000"/>
            </a:avLst>
          </a:prstGeom>
          <a:solidFill>
            <a:schemeClr val="tx1">
              <a:lumMod val="75000"/>
              <a:lumOff val="2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HAR.ipynb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from Statistical model</a:t>
            </a:r>
            <a:endParaRPr b="0" lang="en-US" sz="4400" spc="-1" strike="noStrike">
              <a:solidFill>
                <a:srgbClr val="000000"/>
              </a:solidFill>
              <a:latin typeface="Arial"/>
            </a:endParaRPr>
          </a:p>
        </p:txBody>
      </p:sp>
      <p:sp>
        <p:nvSpPr>
          <p:cNvPr id="58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85" name="Picture 2" descr=""/>
          <p:cNvPicPr/>
          <p:nvPr/>
        </p:nvPicPr>
        <p:blipFill>
          <a:blip r:embed="rId1"/>
          <a:stretch/>
        </p:blipFill>
        <p:spPr>
          <a:xfrm>
            <a:off x="1472040" y="1825560"/>
            <a:ext cx="4323960" cy="1494720"/>
          </a:xfrm>
          <a:prstGeom prst="rect">
            <a:avLst/>
          </a:prstGeom>
          <a:ln w="0">
            <a:noFill/>
          </a:ln>
        </p:spPr>
      </p:pic>
      <p:pic>
        <p:nvPicPr>
          <p:cNvPr id="586" name="Picture 4" descr=""/>
          <p:cNvPicPr/>
          <p:nvPr/>
        </p:nvPicPr>
        <p:blipFill>
          <a:blip r:embed="rId2"/>
          <a:stretch/>
        </p:blipFill>
        <p:spPr>
          <a:xfrm>
            <a:off x="6367320" y="1825560"/>
            <a:ext cx="4409640" cy="1504080"/>
          </a:xfrm>
          <a:prstGeom prst="rect">
            <a:avLst/>
          </a:prstGeom>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selection for TSFRESH Feature extraction</a:t>
            </a:r>
            <a:endParaRPr b="0" lang="en-US" sz="4400" spc="-1" strike="noStrike">
              <a:solidFill>
                <a:srgbClr val="000000"/>
              </a:solidFill>
              <a:latin typeface="Arial"/>
            </a:endParaRPr>
          </a:p>
        </p:txBody>
      </p:sp>
      <p:sp>
        <p:nvSpPr>
          <p:cNvPr id="588" name="PlaceHolder 2"/>
          <p:cNvSpPr>
            <a:spLocks noGrp="1"/>
          </p:cNvSpPr>
          <p:nvPr>
            <p:ph/>
          </p:nvPr>
        </p:nvSpPr>
        <p:spPr>
          <a:xfrm>
            <a:off x="837720" y="182448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Method to select features for calculating Tsfresh features: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1200" spc="-1" strike="noStrike">
                <a:solidFill>
                  <a:srgbClr val="000000"/>
                </a:solidFill>
                <a:latin typeface="Aptos"/>
                <a:ea typeface="DejaVu Sans"/>
              </a:rPr>
              <a:t>Filter OUT only float32 and float64 features excluding cluster labels and cluster features and perform xgboost training on it.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Input file:</a:t>
            </a:r>
            <a:r>
              <a:rPr b="0" lang="en-US" sz="1200" spc="-1" strike="noStrike">
                <a:solidFill>
                  <a:srgbClr val="b85c00"/>
                </a:solidFill>
                <a:latin typeface="Aptos"/>
                <a:ea typeface="DejaVu Sans"/>
              </a:rPr>
              <a:t> train_feat_df_all_feat_large_null_neg_posinf_dropped_null_inf_replaced_transformed_reordered.pkl</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b85c00"/>
                </a:solidFill>
                <a:latin typeface="Aptos"/>
                <a:ea typeface="DejaVu Sans"/>
              </a:rPr>
              <a:t>HAR_book_wap1_all_predictions.parquet, HAR_trade_price_all_predictions.parquet</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Test conditions: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1200" spc="-1" strike="noStrike">
                <a:solidFill>
                  <a:srgbClr val="000000"/>
                </a:solidFill>
                <a:latin typeface="Aptos"/>
                <a:ea typeface="DejaVu Sans"/>
              </a:rPr>
              <a:t>Removed all categorical (int) features and features with names “labels” and “clusters”.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1200" spc="-1" strike="noStrike">
                <a:solidFill>
                  <a:srgbClr val="000000"/>
                </a:solidFill>
                <a:latin typeface="Aptos"/>
                <a:ea typeface="DejaVu Sans"/>
              </a:rPr>
              <a:t>Added book and trade HAR features. Rescaled HAR feat. With very large values. </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1200" spc="-1" strike="noStrike">
                <a:solidFill>
                  <a:srgbClr val="000000"/>
                </a:solidFill>
                <a:latin typeface="Aptos"/>
                <a:ea typeface="DejaVu Sans"/>
              </a:rPr>
              <a:t>Replaced inf and -inf with 1e8 and -1e8, remove ‘tlog_target’ feat.</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
        <p:nvSpPr>
          <p:cNvPr id="589" name=""/>
          <p:cNvSpPr txBox="1"/>
          <p:nvPr/>
        </p:nvSpPr>
        <p:spPr>
          <a:xfrm>
            <a:off x="9372600" y="2971800"/>
            <a:ext cx="2743200" cy="2855160"/>
          </a:xfrm>
          <a:prstGeom prst="rect">
            <a:avLst/>
          </a:prstGeom>
          <a:noFill/>
          <a:ln w="0">
            <a:noFill/>
          </a:ln>
        </p:spPr>
        <p:txBody>
          <a:bodyPr lIns="90000" rIns="90000" tIns="45000" bIns="45000" anchor="t">
            <a:noAutofit/>
          </a:bodyPr>
          <a:p>
            <a:r>
              <a:rPr b="0" lang="en-US" sz="1300" spc="-1" strike="noStrike" u="sng">
                <a:uFillTx/>
                <a:latin typeface="Arial"/>
              </a:rPr>
              <a:t>Best trial:</a:t>
            </a:r>
            <a:br>
              <a:rPr sz="1300"/>
            </a:br>
            <a:endParaRPr b="0" lang="en-US" sz="1300" spc="-1" strike="noStrike">
              <a:latin typeface="Arial"/>
            </a:endParaRPr>
          </a:p>
          <a:p>
            <a:r>
              <a:rPr b="0" lang="en-US" sz="1300" spc="-1" strike="noStrike">
                <a:latin typeface="Arial"/>
              </a:rPr>
              <a:t>Trial 42 finished with value: 0.23033066313070702 and parameters: {'max_depth': 10, 'eta': 0.02635275365033109, 'subsample': 1.0, 'colsample_bytree': 0.25, 'gamma': 2, 'reg_alpha': 4, 'reg_lambda': 3, 'min_child_weight': 4}. Best is trial 42 with value: 0.23033066313070702.</a:t>
            </a:r>
            <a:endParaRPr b="0" lang="en-US" sz="1300" spc="-1" strike="noStrike">
              <a:latin typeface="Arial"/>
            </a:endParaRPr>
          </a:p>
          <a:p>
            <a:r>
              <a:rPr b="0" lang="en-US" sz="1300" spc="-1" strike="noStrike">
                <a:latin typeface="Arial"/>
              </a:rPr>
              <a:t>val_avg_error: 0.23033066313070702, best_iteration: 638</a:t>
            </a:r>
            <a:endParaRPr b="0" lang="en-US" sz="1300" spc="-1" strike="noStrike">
              <a:latin typeface="Arial"/>
            </a:endParaRPr>
          </a:p>
        </p:txBody>
      </p:sp>
      <p:pic>
        <p:nvPicPr>
          <p:cNvPr id="590" name="" descr=""/>
          <p:cNvPicPr/>
          <p:nvPr/>
        </p:nvPicPr>
        <p:blipFill>
          <a:blip r:embed="rId1"/>
          <a:stretch/>
        </p:blipFill>
        <p:spPr>
          <a:xfrm>
            <a:off x="1275120" y="4388040"/>
            <a:ext cx="4027680" cy="1111320"/>
          </a:xfrm>
          <a:prstGeom prst="rect">
            <a:avLst/>
          </a:prstGeom>
          <a:ln w="0">
            <a:noFill/>
          </a:ln>
        </p:spPr>
      </p:pic>
      <p:pic>
        <p:nvPicPr>
          <p:cNvPr id="591" name="" descr=""/>
          <p:cNvPicPr/>
          <p:nvPr/>
        </p:nvPicPr>
        <p:blipFill>
          <a:blip r:embed="rId2"/>
          <a:stretch/>
        </p:blipFill>
        <p:spPr>
          <a:xfrm>
            <a:off x="1275120" y="5499360"/>
            <a:ext cx="3982680" cy="1130040"/>
          </a:xfrm>
          <a:prstGeom prst="rect">
            <a:avLst/>
          </a:prstGeom>
          <a:ln w="0">
            <a:noFill/>
          </a:ln>
        </p:spPr>
      </p:pic>
      <p:pic>
        <p:nvPicPr>
          <p:cNvPr id="592" name="" descr=""/>
          <p:cNvPicPr/>
          <p:nvPr/>
        </p:nvPicPr>
        <p:blipFill>
          <a:blip r:embed="rId3"/>
          <a:stretch/>
        </p:blipFill>
        <p:spPr>
          <a:xfrm>
            <a:off x="5486400" y="4343400"/>
            <a:ext cx="3645720" cy="2514600"/>
          </a:xfrm>
          <a:prstGeom prst="rect">
            <a:avLst/>
          </a:prstGeom>
          <a:ln w="0">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selection for TSFRESH Feature extraction</a:t>
            </a:r>
            <a:endParaRPr b="0" lang="en-US" sz="4400" spc="-1" strike="noStrike">
              <a:solidFill>
                <a:srgbClr val="000000"/>
              </a:solidFill>
              <a:latin typeface="Arial"/>
            </a:endParaRPr>
          </a:p>
        </p:txBody>
      </p:sp>
      <p:sp>
        <p:nvSpPr>
          <p:cNvPr id="59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From the feature importance we select the top 15 feat. for tsfresh feat. Extraction.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595" name="" descr=""/>
          <p:cNvPicPr/>
          <p:nvPr/>
        </p:nvPicPr>
        <p:blipFill>
          <a:blip r:embed="rId1"/>
          <a:stretch/>
        </p:blipFill>
        <p:spPr>
          <a:xfrm>
            <a:off x="1371600" y="2444040"/>
            <a:ext cx="7315200" cy="2942640"/>
          </a:xfrm>
          <a:prstGeom prst="rect">
            <a:avLst/>
          </a:prstGeom>
          <a:ln w="0">
            <a:noFill/>
          </a:ln>
        </p:spPr>
      </p:pic>
      <p:pic>
        <p:nvPicPr>
          <p:cNvPr id="596" name="" descr=""/>
          <p:cNvPicPr/>
          <p:nvPr/>
        </p:nvPicPr>
        <p:blipFill>
          <a:blip r:embed="rId2"/>
          <a:stretch/>
        </p:blipFill>
        <p:spPr>
          <a:xfrm>
            <a:off x="8841240" y="2743200"/>
            <a:ext cx="3130560" cy="2286000"/>
          </a:xfrm>
          <a:prstGeom prst="rect">
            <a:avLst/>
          </a:prstGeom>
          <a:ln w="0">
            <a:noFill/>
          </a:ln>
        </p:spPr>
      </p:pic>
      <p:sp>
        <p:nvSpPr>
          <p:cNvPr id="597" name=""/>
          <p:cNvSpPr txBox="1"/>
          <p:nvPr/>
        </p:nvSpPr>
        <p:spPr>
          <a:xfrm>
            <a:off x="8915400" y="1371600"/>
            <a:ext cx="3093120" cy="1083240"/>
          </a:xfrm>
          <a:prstGeom prst="rect">
            <a:avLst/>
          </a:prstGeom>
          <a:noFill/>
          <a:ln w="0">
            <a:noFill/>
          </a:ln>
        </p:spPr>
        <p:txBody>
          <a:bodyPr lIns="90000" rIns="90000" tIns="45000" bIns="45000" anchor="t">
            <a:noAutofit/>
          </a:bodyPr>
          <a:p>
            <a:r>
              <a:rPr b="0" lang="en-US" sz="1000" spc="-1" strike="noStrike">
                <a:latin typeface="Arial"/>
              </a:rPr>
              <a:t> </a:t>
            </a:r>
            <a:r>
              <a:rPr b="0" lang="en-US" sz="1000" spc="-1" strike="noStrike" u="sng">
                <a:uFillTx/>
                <a:latin typeface="Arial"/>
              </a:rPr>
              <a:t>PREDICTION:</a:t>
            </a:r>
            <a:r>
              <a:rPr b="0" lang="en-US" sz="1000" spc="-1" strike="noStrike">
                <a:latin typeface="Arial"/>
              </a:rPr>
              <a:t> </a:t>
            </a:r>
            <a:endParaRPr b="0" lang="en-US" sz="1000" spc="-1" strike="noStrike">
              <a:latin typeface="Arial"/>
            </a:endParaRPr>
          </a:p>
          <a:p>
            <a:r>
              <a:rPr b="0" lang="en-US" sz="1000" spc="-1" strike="noStrike">
                <a:latin typeface="Arial"/>
              </a:rPr>
              <a:t>corr(y_pred/v1ts, y_true/v1ts) 0.9092349267374601</a:t>
            </a:r>
            <a:endParaRPr b="0" lang="en-US" sz="1000" spc="-1" strike="noStrike">
              <a:latin typeface="Arial"/>
            </a:endParaRPr>
          </a:p>
          <a:p>
            <a:r>
              <a:rPr b="0" lang="en-US" sz="1000" spc="-1" strike="noStrike">
                <a:latin typeface="Arial"/>
              </a:rPr>
              <a:t>log(corr( )) 0.9218435881367272</a:t>
            </a:r>
            <a:endParaRPr b="0" lang="en-US" sz="1000" spc="-1" strike="noStrike">
              <a:latin typeface="Arial"/>
            </a:endParaRPr>
          </a:p>
          <a:p>
            <a:r>
              <a:rPr b="0" lang="en-US" sz="1000" spc="-1" strike="noStrike">
                <a:latin typeface="Arial"/>
              </a:rPr>
              <a:t>corr(y_pred, y_true) 0.9094836867194089</a:t>
            </a:r>
            <a:endParaRPr b="0" lang="en-US" sz="1000" spc="-1" strike="noStrike">
              <a:latin typeface="Arial"/>
            </a:endParaRPr>
          </a:p>
          <a:p>
            <a:r>
              <a:rPr b="0" lang="en-US" sz="1000" spc="-1" strike="noStrike">
                <a:latin typeface="Arial"/>
              </a:rPr>
              <a:t>log(corr( )) 0.9219918384089512</a:t>
            </a:r>
            <a:endParaRPr b="0" lang="en-US" sz="1000" spc="-1" strike="noStrike">
              <a:latin typeface="Arial"/>
            </a:endParaRPr>
          </a:p>
          <a:p>
            <a:r>
              <a:rPr b="0" lang="en-US" sz="1000" spc="-1" strike="noStrike">
                <a:latin typeface="Arial"/>
              </a:rPr>
              <a:t>RMSPE train score:  0.19936275967960015</a:t>
            </a:r>
            <a:endParaRPr b="0" lang="en-US" sz="1000" spc="-1" strike="noStrike">
              <a:latin typeface="Arial"/>
            </a:endParaRPr>
          </a:p>
          <a:p>
            <a:r>
              <a:rPr b="0" lang="en-US" sz="1000" spc="-1" strike="noStrike">
                <a:latin typeface="Arial"/>
              </a:rPr>
              <a:t>RMSPE test score:  0.22641673461744896</a:t>
            </a:r>
            <a:endParaRPr b="0" lang="en-US" sz="1000" spc="-1" strike="noStrike">
              <a:latin typeface="Arial"/>
            </a:endParaRPr>
          </a:p>
        </p:txBody>
      </p:sp>
      <p:sp>
        <p:nvSpPr>
          <p:cNvPr id="598" name=""/>
          <p:cNvSpPr txBox="1"/>
          <p:nvPr/>
        </p:nvSpPr>
        <p:spPr>
          <a:xfrm>
            <a:off x="9590760" y="5649480"/>
            <a:ext cx="1241280" cy="772920"/>
          </a:xfrm>
          <a:prstGeom prst="rect">
            <a:avLst/>
          </a:prstGeom>
          <a:noFill/>
          <a:ln w="0">
            <a:noFill/>
          </a:ln>
        </p:spPr>
        <p:txBody>
          <a:bodyPr lIns="90000" rIns="90000" tIns="45000" bIns="45000" anchor="t">
            <a:noAutofit/>
          </a:bodyPr>
          <a:p>
            <a:r>
              <a:rPr b="0" lang="en-US" sz="1200" spc="-1" strike="noStrike" u="sng">
                <a:uFillTx/>
                <a:latin typeface="Arial"/>
              </a:rPr>
              <a:t>MLXTEND:</a:t>
            </a:r>
            <a:endParaRPr b="0" lang="en-US" sz="1200" spc="-1" strike="noStrike">
              <a:latin typeface="Arial"/>
            </a:endParaRPr>
          </a:p>
          <a:p>
            <a:r>
              <a:rPr b="0" lang="en-US" sz="1200" spc="-1" strike="noStrike">
                <a:latin typeface="Arial"/>
              </a:rPr>
              <a:t>MSE: 1.368</a:t>
            </a:r>
            <a:endParaRPr b="0" lang="en-US" sz="1200" spc="-1" strike="noStrike">
              <a:latin typeface="Arial"/>
            </a:endParaRPr>
          </a:p>
          <a:p>
            <a:r>
              <a:rPr b="0" lang="en-US" sz="1200" spc="-1" strike="noStrike">
                <a:latin typeface="Arial"/>
              </a:rPr>
              <a:t>Bias: 1.348</a:t>
            </a:r>
            <a:endParaRPr b="0" lang="en-US" sz="1200" spc="-1" strike="noStrike">
              <a:latin typeface="Arial"/>
            </a:endParaRPr>
          </a:p>
          <a:p>
            <a:r>
              <a:rPr b="0" lang="en-US" sz="1200" spc="-1" strike="noStrike">
                <a:latin typeface="Arial"/>
              </a:rPr>
              <a:t>Variance: 0.020</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selection for TSFRESH Feature extraction</a:t>
            </a:r>
            <a:endParaRPr b="0" lang="en-US" sz="4400" spc="-1" strike="noStrike">
              <a:solidFill>
                <a:srgbClr val="000000"/>
              </a:solidFill>
              <a:latin typeface="Arial"/>
            </a:endParaRPr>
          </a:p>
        </p:txBody>
      </p:sp>
      <p:sp>
        <p:nvSpPr>
          <p:cNvPr id="600"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1" lang="en-US" sz="2000" spc="-1" strike="noStrike">
                <a:solidFill>
                  <a:srgbClr val="000000"/>
                </a:solidFill>
                <a:latin typeface="Aptos"/>
                <a:ea typeface="DejaVu Sans"/>
              </a:rPr>
              <a:t>xgboost_important_feat</a:t>
            </a:r>
            <a:r>
              <a:rPr b="0" lang="en-US" sz="1400" spc="-1" strike="noStrike">
                <a:solidFill>
                  <a:srgbClr val="000000"/>
                </a:solidFill>
                <a:latin typeface="Aptos"/>
                <a:ea typeface="DejaVu Sans"/>
              </a:rPr>
              <a:t> =['v1spprojt15f25', 'v1spprojt15f25_q1','v1spprojt15f29', 'v1spprojt10f29','wap1_log_price_ret_volstock_mean_from_20', 'log_liq2_ret_*_wap_eqi_price1_ret_vol_15_ratio_median_stock', 'wap1_log_price_ret_volstock_mean_from_25', 'tlog_wap1_lprice_ret_vol_ati_*_wap1_lprice_ret_vol_ast_per_wap1_lprice_ret_vol_:20', 'v1proj_29_15_q3', "v1spprojtf25_q1" , 'v1proj_25',                          'soft_stock_mean_tvpl2_liqf_volf20', 'tlog_eps523_trade_price_n_wap_eqi_price0_dev', 'bs_bp_corr2', 'tlog_max_bid_size2'] #, 'v1spprojt15f29_q1', 'wap1_log_price_ret_volstock_mean_from_10' ]</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1" lang="en-US" sz="2000" spc="-1" strike="noStrike">
                <a:solidFill>
                  <a:srgbClr val="000000"/>
                </a:solidFill>
                <a:latin typeface="Aptos"/>
                <a:ea typeface="DejaVu Sans"/>
              </a:rPr>
              <a:t>target_high_Corr_feat </a:t>
            </a:r>
            <a:r>
              <a:rPr b="0" lang="en-US" sz="1400" spc="-1" strike="noStrike">
                <a:solidFill>
                  <a:srgbClr val="000000"/>
                </a:solidFill>
                <a:latin typeface="Aptos"/>
                <a:ea typeface="DejaVu Sans"/>
              </a:rPr>
              <a:t>= ['log_wap1_log_price_ret_vol','tlog_first_10_min_vol', 'tlog_book_ewma_vol','tlog_eps1e4_trade_price_real_vol', 'wap1_log_price_ret_per_liq2_vol', 'tlog_eps523_trade_price_n_wap1_dev','tlog_eps523_trade_price_n_wap_eqi_price0_dev','vol1_mean','tlog_tlinear_range_ask_price2','tlog_tlinear_range_bid_price2', 'tlog_tlog1p_eps1e4_range_ask_price1', 'tlog_tlog1p_eps1e4_range_bid_price1','tlog_1p_trade_ewma_vol','tlog_tlinear_range_price1','tlog_tlinear_sad_ask_price2']</a:t>
            </a:r>
            <a:r>
              <a:rPr b="0" lang="en-US" sz="2100" spc="-1" strike="noStrike">
                <a:solidFill>
                  <a:srgbClr val="000000"/>
                </a:solidFill>
                <a:latin typeface="Aptos"/>
                <a:ea typeface="DejaVu Sans"/>
              </a:rPr>
              <a:t> </a:t>
            </a:r>
            <a:r>
              <a:rPr b="0" lang="en-US" sz="1300" spc="-1" strike="noStrike">
                <a:solidFill>
                  <a:srgbClr val="000000"/>
                </a:solidFill>
                <a:latin typeface="Aptos"/>
                <a:ea typeface="DejaVu Sans"/>
              </a:rPr>
              <a:t> </a:t>
            </a:r>
            <a:endParaRPr b="0" lang="en-US" sz="13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300" spc="-1" strike="noStrike">
                <a:solidFill>
                  <a:srgbClr val="000000"/>
                </a:solidFill>
                <a:latin typeface="Aptos"/>
                <a:ea typeface="DejaVu Sans"/>
              </a:rPr>
              <a:t> </a:t>
            </a:r>
            <a:endParaRPr b="0" lang="en-US" sz="13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300" spc="-1" strike="noStrike">
                <a:solidFill>
                  <a:srgbClr val="000000"/>
                </a:solidFill>
                <a:latin typeface="Aptos"/>
                <a:ea typeface="DejaVu Sans"/>
              </a:rPr>
              <a:t> </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2600" spc="-1" strike="noStrike">
                <a:solidFill>
                  <a:srgbClr val="000000"/>
                </a:solidFill>
                <a:latin typeface="Arial"/>
                <a:ea typeface="DejaVu Sans"/>
              </a:rPr>
              <a:t>Lags(1,2,3,4) first and second difference features of xgboost_important_feat and target_high_Corr_feat </a:t>
            </a:r>
            <a:r>
              <a:rPr b="0" lang="en-US" sz="4400" spc="-1" strike="noStrike">
                <a:solidFill>
                  <a:srgbClr val="000000"/>
                </a:solidFill>
                <a:latin typeface="Arial"/>
                <a:ea typeface="DejaVu Sans"/>
              </a:rPr>
              <a:t> </a:t>
            </a:r>
            <a:endParaRPr b="0" lang="en-US" sz="4400" spc="-1" strike="noStrike">
              <a:solidFill>
                <a:srgbClr val="000000"/>
              </a:solidFill>
              <a:latin typeface="Arial"/>
            </a:endParaRPr>
          </a:p>
        </p:txBody>
      </p:sp>
      <p:sp>
        <p:nvSpPr>
          <p:cNvPr id="60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As there are too many tsfresh and lag diff features (1041 feat. In total). We Can shortlist only a few features to prevent over-fitting.</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1" lang="en-US" sz="3200" spc="-1" strike="noStrike">
                <a:solidFill>
                  <a:srgbClr val="000000"/>
                </a:solidFill>
                <a:latin typeface="Aptos"/>
                <a:ea typeface="DejaVu Sans"/>
              </a:rPr>
              <a:t>Final data for training </a:t>
            </a:r>
            <a:endParaRPr b="0" lang="en-US" sz="3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Jager and our features for kaggle submission: It does NOT include any time series features. </a:t>
            </a:r>
            <a:r>
              <a:rPr b="1" lang="en-US" sz="1200" spc="-1" strike="noStrike">
                <a:solidFill>
                  <a:srgbClr val="b85c00"/>
                </a:solidFill>
                <a:latin typeface="Aptos"/>
                <a:ea typeface="DejaVu Sans"/>
              </a:rPr>
              <a:t>train_feat_df_all_feat_large_null_neg_posinf_dropped_null_inf_replaced_transformed.pkl</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Jager, our features and tsfresh features:</a:t>
            </a:r>
            <a:r>
              <a:rPr b="0" lang="en-US" sz="1200" spc="-1" strike="noStrike">
                <a:solidFill>
                  <a:srgbClr val="000000"/>
                </a:solidFill>
                <a:latin typeface="Aptos"/>
                <a:ea typeface="DejaVu Sans"/>
              </a:rPr>
              <a:t> </a:t>
            </a:r>
            <a:r>
              <a:rPr b="1" lang="en-US" sz="1200" spc="-1" strike="noStrike">
                <a:solidFill>
                  <a:srgbClr val="b85c00"/>
                </a:solidFill>
                <a:latin typeface="Aptos"/>
                <a:ea typeface="DejaVu Sans"/>
              </a:rPr>
              <a:t>df_reordered_tsfresh_submission.pkl</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Jager, our features, tsfresh features and lag and difference features:</a:t>
            </a:r>
            <a:r>
              <a:rPr b="0" lang="en-US" sz="1200" spc="-1" strike="noStrike">
                <a:solidFill>
                  <a:srgbClr val="000000"/>
                </a:solidFill>
                <a:latin typeface="Aptos"/>
                <a:ea typeface="DejaVu Sans"/>
              </a:rPr>
              <a:t> </a:t>
            </a:r>
            <a:r>
              <a:rPr b="1" lang="en-US" sz="1200" spc="-1" strike="noStrike">
                <a:solidFill>
                  <a:srgbClr val="b85c00"/>
                </a:solidFill>
                <a:latin typeface="Aptos"/>
                <a:ea typeface="DejaVu Sans"/>
              </a:rPr>
              <a:t>train_feat_df_reordered_tsfresh_lag_dif_submission.pkl</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8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Largest skew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8.617, 6.08 for stock id </a:t>
            </a:r>
            <a:r>
              <a:rPr b="0" lang="en-SG" sz="2000" spc="-1" strike="noStrike">
                <a:solidFill>
                  <a:srgbClr val="000000"/>
                </a:solidFill>
                <a:highlight>
                  <a:srgbClr val="00ff00"/>
                </a:highlight>
                <a:latin typeface="Aptos"/>
                <a:ea typeface="DejaVu Sans"/>
              </a:rPr>
              <a:t>77, </a:t>
            </a:r>
            <a:r>
              <a:rPr b="0" lang="en-SG" sz="2000" spc="-1" strike="noStrike">
                <a:solidFill>
                  <a:srgbClr val="000000"/>
                </a:solidFill>
                <a:highlight>
                  <a:srgbClr val="008080"/>
                </a:highlight>
                <a:latin typeface="Aptos"/>
                <a:ea typeface="DejaVu Sans"/>
              </a:rPr>
              <a:t>59</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Smallest skew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1.60 for stock id </a:t>
            </a:r>
            <a:r>
              <a:rPr b="0" lang="en-SG" sz="2000" spc="-1" strike="noStrike">
                <a:solidFill>
                  <a:srgbClr val="000000"/>
                </a:solidFill>
                <a:highlight>
                  <a:srgbClr val="ff00ff"/>
                </a:highlight>
                <a:latin typeface="Aptos"/>
                <a:ea typeface="DejaVu Sans"/>
              </a:rPr>
              <a:t>78</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All stocks target are right skew. Asymmetry compared to normal distr. Longer tail on right side. Larger extreme values are more common in larger right skewed distr.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Largest kurt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148, 97 for stock id </a:t>
            </a:r>
            <a:r>
              <a:rPr b="0" lang="en-SG" sz="2000" spc="-1" strike="noStrike">
                <a:solidFill>
                  <a:srgbClr val="000000"/>
                </a:solidFill>
                <a:highlight>
                  <a:srgbClr val="00ff00"/>
                </a:highlight>
                <a:latin typeface="Aptos"/>
                <a:ea typeface="DejaVu Sans"/>
              </a:rPr>
              <a:t>77, </a:t>
            </a:r>
            <a:r>
              <a:rPr b="0" lang="en-SG" sz="2000" spc="-1" strike="noStrike">
                <a:solidFill>
                  <a:srgbClr val="000000"/>
                </a:solidFill>
                <a:highlight>
                  <a:srgbClr val="008080"/>
                </a:highlight>
                <a:latin typeface="Aptos"/>
                <a:ea typeface="DejaVu Sans"/>
              </a:rPr>
              <a:t>59</a:t>
            </a:r>
            <a:endParaRPr b="0" lang="en-US" sz="2000" spc="-1" strike="noStrike">
              <a:solidFill>
                <a:srgbClr val="000000"/>
              </a:solidFill>
              <a:latin typeface="Arial"/>
            </a:endParaRPr>
          </a:p>
          <a:p>
            <a:pPr marL="228600" indent="-228600">
              <a:lnSpc>
                <a:spcPct val="90000"/>
              </a:lnSpc>
              <a:spcBef>
                <a:spcPts val="1001"/>
              </a:spcBef>
              <a:buClr>
                <a:srgbClr val="000000"/>
              </a:buClr>
              <a:buFont typeface="Wingdings" charset="2"/>
              <a:buChar char=""/>
            </a:pPr>
            <a:r>
              <a:rPr b="0" lang="en-SG" sz="2000" spc="-1" strike="noStrike">
                <a:solidFill>
                  <a:srgbClr val="000000"/>
                </a:solidFill>
                <a:latin typeface="Aptos"/>
                <a:ea typeface="DejaVu Sans"/>
              </a:rPr>
              <a:t>Smallest kurt 2</a:t>
            </a:r>
            <a:r>
              <a:rPr b="0" lang="en-SG" sz="2000" spc="-1" strike="noStrike" baseline="30000">
                <a:solidFill>
                  <a:srgbClr val="000000"/>
                </a:solidFill>
                <a:latin typeface="Aptos"/>
                <a:ea typeface="DejaVu Sans"/>
              </a:rPr>
              <a:t>nd</a:t>
            </a:r>
            <a:r>
              <a:rPr b="0" lang="en-SG" sz="2000" spc="-1" strike="noStrike">
                <a:solidFill>
                  <a:srgbClr val="000000"/>
                </a:solidFill>
                <a:latin typeface="Aptos"/>
                <a:ea typeface="DejaVu Sans"/>
              </a:rPr>
              <a:t> 10-min real. Vol. (i.e. target) = 3.49 for stock id </a:t>
            </a:r>
            <a:r>
              <a:rPr b="0" lang="en-SG" sz="2000" spc="-1" strike="noStrike">
                <a:solidFill>
                  <a:srgbClr val="000000"/>
                </a:solidFill>
                <a:highlight>
                  <a:srgbClr val="ff00ff"/>
                </a:highlight>
                <a:latin typeface="Aptos"/>
                <a:ea typeface="DejaVu Sans"/>
              </a:rPr>
              <a:t>78</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Fat right tails . </a:t>
            </a:r>
            <a:r>
              <a:rPr b="0" lang="en-US" sz="2000" spc="-1" strike="noStrike">
                <a:solidFill>
                  <a:srgbClr val="000000"/>
                </a:solidFill>
                <a:latin typeface="Aptos"/>
                <a:ea typeface="DejaVu Sans"/>
              </a:rPr>
              <a:t>Low Kurtosis (&lt;25) for Majority of stocks.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highlight>
                  <a:srgbClr val="ffff00"/>
                </a:highlight>
                <a:latin typeface="Aptos"/>
                <a:ea typeface="DejaVu Sans"/>
              </a:rPr>
              <a:t>Suggestion: </a:t>
            </a:r>
            <a:r>
              <a:rPr b="0" lang="en-SG" sz="2000" spc="-1" strike="noStrike">
                <a:solidFill>
                  <a:srgbClr val="000000"/>
                </a:solidFill>
                <a:latin typeface="Aptos"/>
                <a:ea typeface="DejaVu Sans"/>
              </a:rPr>
              <a:t>plot these specific stocks densities on the same plot. Plot box plots of these stocks next to each other.</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sp>
        <p:nvSpPr>
          <p:cNvPr id="185" name="Oval 4"/>
          <p:cNvSpPr/>
          <p:nvPr/>
        </p:nvSpPr>
        <p:spPr>
          <a:xfrm>
            <a:off x="9146160" y="365040"/>
            <a:ext cx="2578680" cy="564120"/>
          </a:xfrm>
          <a:prstGeom prst="ellipse">
            <a:avLst/>
          </a:prstGeom>
          <a:solidFill>
            <a:schemeClr val="accent2">
              <a:lumMod val="75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Train.csv</a:t>
            </a:r>
            <a:endParaRPr b="0" lang="en-US" sz="1800" spc="-1" strike="noStrike">
              <a:latin typeface="Arial"/>
            </a:endParaRPr>
          </a:p>
        </p:txBody>
      </p:sp>
      <p:pic>
        <p:nvPicPr>
          <p:cNvPr id="186" name="Picture 2" descr="4.1 Skewness – Module 1: What Is Risk?"/>
          <p:cNvPicPr/>
          <p:nvPr/>
        </p:nvPicPr>
        <p:blipFill>
          <a:blip r:embed="rId1"/>
          <a:stretch/>
        </p:blipFill>
        <p:spPr>
          <a:xfrm>
            <a:off x="9930240" y="1225080"/>
            <a:ext cx="1794600" cy="1366560"/>
          </a:xfrm>
          <a:prstGeom prst="rect">
            <a:avLst/>
          </a:prstGeom>
          <a:ln w="0">
            <a:noFill/>
          </a:ln>
        </p:spPr>
      </p:pic>
      <p:pic>
        <p:nvPicPr>
          <p:cNvPr id="187" name="Picture 8" descr=""/>
          <p:cNvPicPr/>
          <p:nvPr/>
        </p:nvPicPr>
        <p:blipFill>
          <a:blip r:embed="rId2"/>
          <a:stretch/>
        </p:blipFill>
        <p:spPr>
          <a:xfrm>
            <a:off x="0" y="5375880"/>
            <a:ext cx="12185280" cy="1021680"/>
          </a:xfrm>
          <a:prstGeom prst="rect">
            <a:avLst/>
          </a:prstGeom>
          <a:ln w="0">
            <a:noFill/>
          </a:ln>
        </p:spPr>
      </p:pic>
      <p:sp>
        <p:nvSpPr>
          <p:cNvPr id="188" name="Parallelogram 5"/>
          <p:cNvSpPr/>
          <p:nvPr/>
        </p:nvSpPr>
        <p:spPr>
          <a:xfrm>
            <a:off x="4019400" y="29808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selection for TSFRESH Feature extraction</a:t>
            </a:r>
            <a:endParaRPr b="0" lang="en-US" sz="4400" spc="-1" strike="noStrike">
              <a:solidFill>
                <a:srgbClr val="000000"/>
              </a:solidFill>
              <a:latin typeface="Arial"/>
            </a:endParaRPr>
          </a:p>
        </p:txBody>
      </p:sp>
      <p:sp>
        <p:nvSpPr>
          <p:cNvPr id="60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selection for TSFRESH Feature extraction</a:t>
            </a:r>
            <a:endParaRPr b="0" lang="en-US" sz="4400" spc="-1" strike="noStrike">
              <a:solidFill>
                <a:srgbClr val="000000"/>
              </a:solidFill>
              <a:latin typeface="Arial"/>
            </a:endParaRPr>
          </a:p>
        </p:txBody>
      </p:sp>
      <p:sp>
        <p:nvSpPr>
          <p:cNvPr id="606"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gn="ctr">
              <a:lnSpc>
                <a:spcPct val="90000"/>
              </a:lnSpc>
              <a:buNone/>
            </a:pPr>
            <a:r>
              <a:rPr b="0" lang="en-US" sz="4400" spc="-1" strike="noStrike">
                <a:solidFill>
                  <a:srgbClr val="000000"/>
                </a:solidFill>
                <a:latin typeface="Arial"/>
                <a:ea typeface="DejaVu Sans"/>
              </a:rPr>
              <a:t>Features selection for TSFRESH Feature extraction</a:t>
            </a:r>
            <a:endParaRPr b="0" lang="en-US" sz="4400" spc="-1" strike="noStrike">
              <a:solidFill>
                <a:srgbClr val="000000"/>
              </a:solidFill>
              <a:latin typeface="Arial"/>
            </a:endParaRPr>
          </a:p>
        </p:txBody>
      </p:sp>
      <p:sp>
        <p:nvSpPr>
          <p:cNvPr id="608"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1523160" y="1122480"/>
            <a:ext cx="9137880" cy="2383920"/>
          </a:xfrm>
          <a:prstGeom prst="rect">
            <a:avLst/>
          </a:prstGeom>
          <a:noFill/>
          <a:ln w="0">
            <a:noFill/>
          </a:ln>
        </p:spPr>
        <p:txBody>
          <a:bodyPr lIns="0" rIns="0" tIns="0" bIns="0" anchor="b">
            <a:noAutofit/>
          </a:bodyPr>
          <a:p>
            <a:pPr algn="ctr">
              <a:lnSpc>
                <a:spcPct val="90000"/>
              </a:lnSpc>
              <a:buNone/>
            </a:pPr>
            <a:r>
              <a:rPr b="0" lang="en-SG" sz="6000" spc="-1" strike="noStrike">
                <a:solidFill>
                  <a:srgbClr val="000000"/>
                </a:solidFill>
                <a:latin typeface="Aptos Display"/>
                <a:ea typeface="DejaVu Sans"/>
              </a:rPr>
              <a:t>APPENDIX</a:t>
            </a:r>
            <a:endParaRPr b="0" lang="en-US" sz="6000" spc="-1" strike="noStrike">
              <a:solidFill>
                <a:srgbClr val="000000"/>
              </a:solidFill>
              <a:latin typeface="Arial"/>
            </a:endParaRPr>
          </a:p>
        </p:txBody>
      </p:sp>
      <p:sp>
        <p:nvSpPr>
          <p:cNvPr id="610" name="PlaceHolder 2"/>
          <p:cNvSpPr>
            <a:spLocks noGrp="1"/>
          </p:cNvSpPr>
          <p:nvPr>
            <p:ph type="subTitle"/>
          </p:nvPr>
        </p:nvSpPr>
        <p:spPr>
          <a:xfrm>
            <a:off x="1523160" y="3602160"/>
            <a:ext cx="9137880" cy="1652040"/>
          </a:xfrm>
          <a:prstGeom prst="rect">
            <a:avLst/>
          </a:prstGeom>
          <a:noFill/>
          <a:ln w="0">
            <a:noFill/>
          </a:ln>
        </p:spPr>
        <p:txBody>
          <a:bodyPr lIns="0" rIns="0" tIns="0" bIns="0"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61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Check corr. Btw. Target and raw liq. Feat.</a:t>
            </a:r>
            <a:endParaRPr b="0" lang="en-US" sz="4400" spc="-1" strike="noStrike">
              <a:solidFill>
                <a:srgbClr val="000000"/>
              </a:solidFill>
              <a:latin typeface="Arial"/>
            </a:endParaRPr>
          </a:p>
        </p:txBody>
      </p:sp>
      <p:sp>
        <p:nvSpPr>
          <p:cNvPr id="61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pic>
        <p:nvPicPr>
          <p:cNvPr id="615" name="Picture 4" descr=""/>
          <p:cNvPicPr/>
          <p:nvPr/>
        </p:nvPicPr>
        <p:blipFill>
          <a:blip r:embed="rId1"/>
          <a:stretch/>
        </p:blipFill>
        <p:spPr>
          <a:xfrm>
            <a:off x="990720" y="1494360"/>
            <a:ext cx="9219240" cy="2503440"/>
          </a:xfrm>
          <a:prstGeom prst="rect">
            <a:avLst/>
          </a:prstGeom>
          <a:ln w="0">
            <a:noFill/>
          </a:ln>
        </p:spPr>
      </p:pic>
      <p:pic>
        <p:nvPicPr>
          <p:cNvPr id="616" name="Picture 5" descr=""/>
          <p:cNvPicPr/>
          <p:nvPr/>
        </p:nvPicPr>
        <p:blipFill>
          <a:blip r:embed="rId2"/>
          <a:stretch/>
        </p:blipFill>
        <p:spPr>
          <a:xfrm>
            <a:off x="1752120" y="4001400"/>
            <a:ext cx="7696440" cy="2558160"/>
          </a:xfrm>
          <a:prstGeom prst="rect">
            <a:avLst/>
          </a:prstGeom>
          <a:ln w="0">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Check corr. Btw. Target and raw liq. Feat.</a:t>
            </a:r>
            <a:endParaRPr b="0" lang="en-US" sz="4400" spc="-1" strike="noStrike">
              <a:solidFill>
                <a:srgbClr val="000000"/>
              </a:solidFill>
              <a:latin typeface="Arial"/>
            </a:endParaRPr>
          </a:p>
        </p:txBody>
      </p:sp>
      <p:sp>
        <p:nvSpPr>
          <p:cNvPr id="618"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pic>
        <p:nvPicPr>
          <p:cNvPr id="619" name="Picture 4" descr=""/>
          <p:cNvPicPr/>
          <p:nvPr/>
        </p:nvPicPr>
        <p:blipFill>
          <a:blip r:embed="rId1"/>
          <a:stretch/>
        </p:blipFill>
        <p:spPr>
          <a:xfrm>
            <a:off x="1069560" y="1690560"/>
            <a:ext cx="9268920" cy="2522160"/>
          </a:xfrm>
          <a:prstGeom prst="rect">
            <a:avLst/>
          </a:prstGeom>
          <a:ln w="0">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62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3</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90"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SG" sz="2000" spc="-1" strike="noStrike">
                <a:solidFill>
                  <a:srgbClr val="000000"/>
                </a:solidFill>
                <a:highlight>
                  <a:srgbClr val="ffff00"/>
                </a:highlight>
                <a:latin typeface="Aptos"/>
                <a:ea typeface="DejaVu Sans"/>
              </a:rPr>
              <a:t>New feature suggestion</a:t>
            </a:r>
            <a:r>
              <a:rPr b="0" lang="en-SG" sz="2000" spc="-1" strike="noStrike">
                <a:solidFill>
                  <a:srgbClr val="000000"/>
                </a:solidFill>
                <a:latin typeface="Aptos"/>
                <a:ea typeface="DejaVu Sans"/>
              </a:rPr>
              <a:t>: Cluster stocks based on distribution by performing Kruskal Wallace test on 112 stocks instead of summary statistics. Then perform post-hoc dunn’s test to get the matrix of similar/dissimilar stocks then do the clustering over this matrix.</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r>
              <a:rPr b="0" lang="en-SG" sz="2800" spc="-1" strike="noStrike" u="sng">
                <a:solidFill>
                  <a:srgbClr val="000000"/>
                </a:solidFill>
                <a:uFillTx/>
                <a:latin typeface="Aptos"/>
                <a:ea typeface="DejaVu Sans"/>
              </a:rPr>
              <a:t>Clustering based on stock’s 2</a:t>
            </a:r>
            <a:r>
              <a:rPr b="0" lang="en-SG" sz="2800" spc="-1" strike="noStrike" u="sng" baseline="30000">
                <a:solidFill>
                  <a:srgbClr val="000000"/>
                </a:solidFill>
                <a:uFillTx/>
                <a:latin typeface="Aptos"/>
                <a:ea typeface="DejaVu Sans"/>
              </a:rPr>
              <a:t>nd</a:t>
            </a:r>
            <a:r>
              <a:rPr b="0" lang="en-SG" sz="2800" spc="-1" strike="noStrike" u="sng">
                <a:solidFill>
                  <a:srgbClr val="000000"/>
                </a:solidFill>
                <a:uFillTx/>
                <a:latin typeface="Aptos"/>
                <a:ea typeface="DejaVu Sans"/>
              </a:rPr>
              <a:t> 10 min real. Vol. (target) distribution. </a:t>
            </a: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Clr>
                <a:srgbClr val="000000"/>
              </a:buClr>
              <a:buSzPct val="45000"/>
              <a:buFont typeface="Wingdings" charset="2"/>
              <a:buChar char=""/>
              <a:tabLst>
                <a:tab algn="l" pos="0"/>
              </a:tabLst>
            </a:pPr>
            <a:r>
              <a:rPr b="0" lang="en-SG" sz="2000" spc="-1" strike="noStrike">
                <a:solidFill>
                  <a:srgbClr val="000000"/>
                </a:solidFill>
                <a:highlight>
                  <a:srgbClr val="ffff00"/>
                </a:highlight>
                <a:latin typeface="Aptos"/>
                <a:ea typeface="DejaVu Sans"/>
              </a:rPr>
              <a:t>New feature suggestion</a:t>
            </a:r>
            <a:r>
              <a:rPr b="0" lang="en-SG" sz="2000" spc="-1" strike="noStrike">
                <a:solidFill>
                  <a:srgbClr val="000000"/>
                </a:solidFill>
                <a:latin typeface="Aptos"/>
                <a:ea typeface="DejaVu Sans"/>
              </a:rPr>
              <a:t>: Remove max_vol and min_vol as these can be affected by outliers and use p_75_vol and p_25_vol instead </a:t>
            </a:r>
            <a:r>
              <a:rPr b="0" lang="en-US" sz="2000" spc="-1" strike="noStrike">
                <a:solidFill>
                  <a:srgbClr val="000000"/>
                </a:solidFill>
                <a:latin typeface="Aptos"/>
                <a:ea typeface="DejaVu Sans"/>
              </a:rPr>
              <a:t>provide a more robust measure of the volatility distribution</a:t>
            </a:r>
            <a:r>
              <a:rPr b="0" lang="en-SG" sz="2000" spc="-1" strike="noStrike">
                <a:solidFill>
                  <a:srgbClr val="000000"/>
                </a:solidFill>
                <a:latin typeface="Aptos"/>
                <a:ea typeface="DejaVu Sans"/>
              </a:rPr>
              <a:t>. </a:t>
            </a:r>
            <a:r>
              <a:rPr b="0" lang="en-SG" sz="2000" spc="-1" strike="noStrike">
                <a:solidFill>
                  <a:srgbClr val="000000"/>
                </a:solidFill>
                <a:highlight>
                  <a:srgbClr val="00ff00"/>
                </a:highlight>
                <a:latin typeface="Aptos"/>
                <a:ea typeface="DejaVu Sans"/>
              </a:rPr>
              <a:t>Done!</a:t>
            </a:r>
            <a:endParaRPr b="0" lang="en-US" sz="2000" spc="-1" strike="noStrike">
              <a:solidFill>
                <a:srgbClr val="000000"/>
              </a:solidFill>
              <a:latin typeface="Arial"/>
            </a:endParaRPr>
          </a:p>
          <a:p>
            <a:pPr marL="228600" indent="-228600">
              <a:lnSpc>
                <a:spcPct val="90000"/>
              </a:lnSpc>
              <a:spcBef>
                <a:spcPts val="1001"/>
              </a:spcBef>
              <a:buClr>
                <a:srgbClr val="000000"/>
              </a:buClr>
              <a:buSzPct val="45000"/>
              <a:buFont typeface="Wingdings" charset="2"/>
              <a:buChar char=""/>
              <a:tabLst>
                <a:tab algn="l" pos="0"/>
              </a:tabLst>
            </a:pPr>
            <a:r>
              <a:rPr b="0" lang="en-US" sz="1400" spc="-1" strike="noStrike">
                <a:solidFill>
                  <a:srgbClr val="9cdcfe"/>
                </a:solidFill>
                <a:highlight>
                  <a:srgbClr val="1f1f1f"/>
                </a:highlight>
                <a:latin typeface="Consolas"/>
                <a:ea typeface="DejaVu Sans"/>
              </a:rPr>
              <a:t> </a:t>
            </a:r>
            <a:r>
              <a:rPr b="0" lang="en-US" sz="1400" spc="-1" strike="noStrike">
                <a:solidFill>
                  <a:srgbClr val="9cdcfe"/>
                </a:solidFill>
                <a:highlight>
                  <a:srgbClr val="1f1f1f"/>
                </a:highlight>
                <a:latin typeface="Consolas"/>
                <a:ea typeface="DejaVu Sans"/>
              </a:rPr>
              <a:t>final_robust_sum_stats_target_vol_clusters.pkl </a:t>
            </a:r>
            <a:endParaRPr b="0" lang="en-US" sz="1400" spc="-1" strike="noStrike">
              <a:solidFill>
                <a:srgbClr val="000000"/>
              </a:solidFill>
              <a:latin typeface="Arial"/>
            </a:endParaRPr>
          </a:p>
        </p:txBody>
      </p:sp>
      <p:sp>
        <p:nvSpPr>
          <p:cNvPr id="191"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3200" spc="-1" strike="noStrike">
                <a:solidFill>
                  <a:srgbClr val="000000"/>
                </a:solidFill>
                <a:latin typeface="Aptos Display"/>
                <a:ea typeface="DejaVu Sans"/>
              </a:rPr>
              <a:t>Clustering to form categorical feature of stock groupings</a:t>
            </a:r>
            <a:endParaRPr b="0" lang="en-US" sz="3200" spc="-1" strike="noStrike">
              <a:solidFill>
                <a:srgbClr val="000000"/>
              </a:solidFill>
              <a:latin typeface="Arial"/>
            </a:endParaRPr>
          </a:p>
        </p:txBody>
      </p:sp>
      <p:sp>
        <p:nvSpPr>
          <p:cNvPr id="193" name="PlaceHolder 2"/>
          <p:cNvSpPr>
            <a:spLocks noGrp="1"/>
          </p:cNvSpPr>
          <p:nvPr>
            <p:ph/>
          </p:nvPr>
        </p:nvSpPr>
        <p:spPr>
          <a:xfrm>
            <a:off x="837720" y="1825560"/>
            <a:ext cx="10509120" cy="488304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1" lang="en-SG" sz="1800" spc="-1" strike="noStrike">
                <a:solidFill>
                  <a:srgbClr val="000000"/>
                </a:solidFill>
                <a:latin typeface="Arial"/>
                <a:ea typeface="DejaVu Sans"/>
              </a:rPr>
              <a:t>Clustering based on :</a:t>
            </a:r>
            <a:r>
              <a:rPr b="0" lang="en-SG" sz="1800" spc="-1" strike="noStrike">
                <a:solidFill>
                  <a:srgbClr val="000000"/>
                </a:solidFill>
                <a:latin typeface="Arial"/>
                <a:ea typeface="DejaVu Sans"/>
              </a:rPr>
              <a:t> </a:t>
            </a:r>
            <a:endParaRPr b="0" lang="en-US" sz="1800" spc="-1" strike="noStrike">
              <a:solidFill>
                <a:srgbClr val="000000"/>
              </a:solidFill>
              <a:latin typeface="Arial"/>
            </a:endParaRPr>
          </a:p>
          <a:p>
            <a:pPr marL="228600" indent="-228600">
              <a:lnSpc>
                <a:spcPct val="90000"/>
              </a:lnSpc>
              <a:spcBef>
                <a:spcPts val="1001"/>
              </a:spcBef>
              <a:buClr>
                <a:srgbClr val="000000"/>
              </a:buClr>
              <a:buFont typeface="Aptos Display"/>
              <a:buAutoNum type="arabicPeriod"/>
            </a:pPr>
            <a:r>
              <a:rPr b="0" lang="en-SG" sz="1800" spc="-1" strike="noStrike">
                <a:solidFill>
                  <a:srgbClr val="000000"/>
                </a:solidFill>
                <a:latin typeface="Arial"/>
                <a:ea typeface="DejaVu Sans"/>
              </a:rPr>
              <a:t>Target realized volatility Summary statistical features (i.e. Distributions) : </a:t>
            </a:r>
            <a:endParaRPr b="0" lang="en-US" sz="1800" spc="-1" strike="noStrike">
              <a:solidFill>
                <a:srgbClr val="000000"/>
              </a:solidFill>
              <a:latin typeface="Arial"/>
            </a:endParaRPr>
          </a:p>
          <a:p>
            <a:pPr lvl="1" marL="685800" indent="-228600">
              <a:lnSpc>
                <a:spcPct val="90000"/>
              </a:lnSpc>
              <a:spcBef>
                <a:spcPts val="499"/>
              </a:spcBef>
              <a:buClr>
                <a:srgbClr val="000000"/>
              </a:buClr>
              <a:buFont typeface="Aptos Display"/>
              <a:buAutoNum type="arabicPeriod"/>
            </a:pPr>
            <a:r>
              <a:rPr b="0" lang="en-SG" sz="1400" spc="-1" strike="noStrike">
                <a:solidFill>
                  <a:srgbClr val="000000"/>
                </a:solidFill>
                <a:latin typeface="Arial"/>
                <a:ea typeface="DejaVu Sans"/>
              </a:rPr>
              <a:t>Non-robust set : </a:t>
            </a:r>
            <a:r>
              <a:rPr b="0" lang="nl-NL" sz="1400" spc="-1" strike="noStrike">
                <a:solidFill>
                  <a:srgbClr val="000000"/>
                </a:solidFill>
                <a:latin typeface="Arial"/>
                <a:ea typeface="DejaVu Sans"/>
              </a:rPr>
              <a:t>std_vol, min_vol, median_vol, max_vol, kurt_vol  </a:t>
            </a:r>
            <a:endParaRPr b="0" lang="en-US" sz="1400" spc="-1" strike="noStrike">
              <a:solidFill>
                <a:srgbClr val="000000"/>
              </a:solidFill>
              <a:latin typeface="Arial"/>
            </a:endParaRPr>
          </a:p>
          <a:p>
            <a:pPr lvl="1" marL="685800" indent="-228600">
              <a:lnSpc>
                <a:spcPct val="90000"/>
              </a:lnSpc>
              <a:spcBef>
                <a:spcPts val="499"/>
              </a:spcBef>
              <a:buClr>
                <a:srgbClr val="000000"/>
              </a:buClr>
              <a:buFont typeface="Aptos Display"/>
              <a:buAutoNum type="arabicPeriod"/>
            </a:pPr>
            <a:r>
              <a:rPr b="0" lang="en-SG" sz="1400" spc="-1" strike="noStrike">
                <a:solidFill>
                  <a:srgbClr val="000000"/>
                </a:solidFill>
                <a:latin typeface="Arial"/>
                <a:ea typeface="DejaVu Sans"/>
              </a:rPr>
              <a:t>Robust feature set : </a:t>
            </a:r>
            <a:r>
              <a:rPr b="0" lang="nl-NL" sz="1400" spc="-1" strike="noStrike">
                <a:solidFill>
                  <a:srgbClr val="000000"/>
                </a:solidFill>
                <a:latin typeface="Arial"/>
                <a:ea typeface="DejaVu Sans"/>
              </a:rPr>
              <a:t>std_vol, p25_vol, median_vol, p75_vol, skew_vol, kurt_vol</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001"/>
              </a:spcBef>
              <a:buClr>
                <a:srgbClr val="000000"/>
              </a:buClr>
              <a:buFont typeface="Aptos Display"/>
              <a:buAutoNum type="arabicPeriod"/>
              <a:tabLst>
                <a:tab algn="l" pos="0"/>
              </a:tabLst>
            </a:pPr>
            <a:r>
              <a:rPr b="0" lang="en-SG" sz="1800" spc="-1" strike="noStrike">
                <a:solidFill>
                  <a:srgbClr val="000000"/>
                </a:solidFill>
                <a:latin typeface="Arial"/>
                <a:ea typeface="DejaVu Sans"/>
              </a:rPr>
              <a:t>Temporal target realized volatility correlation : pearson correlation between stocks for all time_ids.</a:t>
            </a:r>
            <a:endParaRPr b="0" lang="en-US" sz="1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194"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195" name="Picture 2" descr=""/>
          <p:cNvPicPr/>
          <p:nvPr/>
        </p:nvPicPr>
        <p:blipFill>
          <a:blip r:embed="rId1"/>
          <a:stretch/>
        </p:blipFill>
        <p:spPr>
          <a:xfrm>
            <a:off x="1666440" y="3429000"/>
            <a:ext cx="2902680" cy="2140560"/>
          </a:xfrm>
          <a:prstGeom prst="rect">
            <a:avLst/>
          </a:prstGeom>
          <a:ln w="0">
            <a:noFill/>
          </a:ln>
        </p:spPr>
      </p:pic>
      <p:pic>
        <p:nvPicPr>
          <p:cNvPr id="196" name="Picture 5" descr=""/>
          <p:cNvPicPr/>
          <p:nvPr/>
        </p:nvPicPr>
        <p:blipFill>
          <a:blip r:embed="rId2"/>
          <a:stretch/>
        </p:blipFill>
        <p:spPr>
          <a:xfrm>
            <a:off x="5215680" y="3789000"/>
            <a:ext cx="2553840" cy="21517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Picture 5" descr=""/>
          <p:cNvPicPr/>
          <p:nvPr/>
        </p:nvPicPr>
        <p:blipFill>
          <a:blip r:embed="rId1"/>
          <a:stretch/>
        </p:blipFill>
        <p:spPr>
          <a:xfrm>
            <a:off x="9817920" y="862560"/>
            <a:ext cx="1755360" cy="1652760"/>
          </a:xfrm>
          <a:prstGeom prst="rect">
            <a:avLst/>
          </a:prstGeom>
          <a:ln w="0">
            <a:noFill/>
          </a:ln>
        </p:spPr>
      </p:pic>
      <p:sp>
        <p:nvSpPr>
          <p:cNvPr id="19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3200" spc="-1" strike="noStrike">
                <a:solidFill>
                  <a:srgbClr val="000000"/>
                </a:solidFill>
                <a:latin typeface="Aptos Display"/>
                <a:ea typeface="DejaVu Sans"/>
              </a:rPr>
              <a:t>Clustering to form categorical feature of stock groupings</a:t>
            </a:r>
            <a:endParaRPr b="0" lang="en-US" sz="3200" spc="-1" strike="noStrike">
              <a:solidFill>
                <a:srgbClr val="000000"/>
              </a:solidFill>
              <a:latin typeface="Arial"/>
            </a:endParaRPr>
          </a:p>
        </p:txBody>
      </p:sp>
      <p:sp>
        <p:nvSpPr>
          <p:cNvPr id="19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228600" indent="-228600">
              <a:lnSpc>
                <a:spcPct val="90000"/>
              </a:lnSpc>
              <a:spcBef>
                <a:spcPts val="1001"/>
              </a:spcBef>
              <a:buNone/>
              <a:tabLst>
                <a:tab algn="l" pos="0"/>
              </a:tabLst>
            </a:pPr>
            <a:r>
              <a:rPr b="1" lang="en-SG" sz="2000" spc="-1" strike="noStrike">
                <a:solidFill>
                  <a:srgbClr val="000000"/>
                </a:solidFill>
                <a:latin typeface="Arial"/>
                <a:ea typeface="DejaVu Sans"/>
              </a:rPr>
              <a:t>Non-robust set : </a:t>
            </a:r>
            <a:r>
              <a:rPr b="0" lang="nl-NL" sz="2000" spc="-1" strike="noStrike">
                <a:solidFill>
                  <a:srgbClr val="000000"/>
                </a:solidFill>
                <a:latin typeface="Arial"/>
                <a:ea typeface="DejaVu Sans"/>
              </a:rPr>
              <a:t>std_vol, min_vol, median_vol, max_vol, kurt_vol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Visualize in 3d using UMAP for choosing clustering Algo.</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PCA can also be used to visualize, However, visualization is only a guide.</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The final clustering performance can only be judged by the average silhouette score.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Choose Hier. Agg. clustering as it helps with choosing the numbers of clusters by looking at the dendrogram.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Different linkage methods like “ward”, “single”, “complete”, “median”, “average”, “centroid”, “weighted” to define the distance between data points and clusters to create the linkage matrix.  </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sp>
        <p:nvSpPr>
          <p:cNvPr id="200"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3200" spc="-1" strike="noStrike">
                <a:solidFill>
                  <a:srgbClr val="000000"/>
                </a:solidFill>
                <a:latin typeface="Aptos Display"/>
                <a:ea typeface="DejaVu Sans"/>
              </a:rPr>
              <a:t>Clustering to form categorical feature of stock groupings</a:t>
            </a:r>
            <a:endParaRPr b="0" lang="en-US" sz="3200" spc="-1" strike="noStrike">
              <a:solidFill>
                <a:srgbClr val="000000"/>
              </a:solidFill>
              <a:latin typeface="Arial"/>
            </a:endParaRPr>
          </a:p>
        </p:txBody>
      </p:sp>
      <p:sp>
        <p:nvSpPr>
          <p:cNvPr id="20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203"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04" name="Picture 5" descr=""/>
          <p:cNvPicPr/>
          <p:nvPr/>
        </p:nvPicPr>
        <p:blipFill>
          <a:blip r:embed="rId1"/>
          <a:stretch/>
        </p:blipFill>
        <p:spPr>
          <a:xfrm>
            <a:off x="1833480" y="2568960"/>
            <a:ext cx="8047800" cy="39841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3200" spc="-1" strike="noStrike">
                <a:solidFill>
                  <a:srgbClr val="000000"/>
                </a:solidFill>
                <a:latin typeface="Aptos Display"/>
                <a:ea typeface="DejaVu Sans"/>
              </a:rPr>
              <a:t>Clustering to form categorical feature of stock groupings</a:t>
            </a:r>
            <a:endParaRPr b="0" lang="en-US" sz="3200" spc="-1" strike="noStrike">
              <a:solidFill>
                <a:srgbClr val="000000"/>
              </a:solidFill>
              <a:latin typeface="Arial"/>
            </a:endParaRPr>
          </a:p>
        </p:txBody>
      </p:sp>
      <p:sp>
        <p:nvSpPr>
          <p:cNvPr id="206"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Method: complete, distance metric: Euclidean Was shortlisted to form cluster sizes of 4,10,16,30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Dendrogram helps to choose reasonable clusters by looking at the distance separating the stocks and clusters of stocks as shown on the vertical axis even though clusters maybe of different sizes. </a:t>
            </a:r>
            <a:endParaRPr b="0" lang="en-US" sz="2000" spc="-1" strike="noStrike">
              <a:solidFill>
                <a:srgbClr val="000000"/>
              </a:solidFill>
              <a:latin typeface="Arial"/>
            </a:endParaRPr>
          </a:p>
        </p:txBody>
      </p:sp>
      <p:sp>
        <p:nvSpPr>
          <p:cNvPr id="207"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08" name="Picture 6" descr=""/>
          <p:cNvPicPr/>
          <p:nvPr/>
        </p:nvPicPr>
        <p:blipFill>
          <a:blip r:embed="rId1"/>
          <a:stretch/>
        </p:blipFill>
        <p:spPr>
          <a:xfrm>
            <a:off x="837720" y="3411000"/>
            <a:ext cx="10569960" cy="28972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3200" spc="-1" strike="noStrike">
                <a:solidFill>
                  <a:srgbClr val="000000"/>
                </a:solidFill>
                <a:latin typeface="Aptos Display"/>
                <a:ea typeface="DejaVu Sans"/>
              </a:rPr>
              <a:t>Clustering to form categorical feature of stock groupings</a:t>
            </a:r>
            <a:endParaRPr b="0" lang="en-US" sz="3200" spc="-1" strike="noStrike">
              <a:solidFill>
                <a:srgbClr val="000000"/>
              </a:solidFill>
              <a:latin typeface="Arial"/>
            </a:endParaRPr>
          </a:p>
        </p:txBody>
      </p:sp>
      <p:sp>
        <p:nvSpPr>
          <p:cNvPr id="210"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The choice of clustering parameters, tried to reduce the number of negative silhouette score stocks (i.e. stocks in wrong clusters)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Tried to maximize average silhouette score. </a:t>
            </a:r>
            <a:endParaRPr b="0" lang="en-US" sz="2000" spc="-1" strike="noStrike">
              <a:solidFill>
                <a:srgbClr val="000000"/>
              </a:solidFill>
              <a:latin typeface="Arial"/>
            </a:endParaRPr>
          </a:p>
        </p:txBody>
      </p:sp>
      <p:sp>
        <p:nvSpPr>
          <p:cNvPr id="211"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12" name="Picture 5" descr=""/>
          <p:cNvPicPr/>
          <p:nvPr/>
        </p:nvPicPr>
        <p:blipFill>
          <a:blip r:embed="rId1"/>
          <a:stretch/>
        </p:blipFill>
        <p:spPr>
          <a:xfrm>
            <a:off x="8966160" y="2926080"/>
            <a:ext cx="2996640" cy="2643840"/>
          </a:xfrm>
          <a:prstGeom prst="rect">
            <a:avLst/>
          </a:prstGeom>
          <a:ln w="0">
            <a:noFill/>
          </a:ln>
        </p:spPr>
      </p:pic>
      <p:pic>
        <p:nvPicPr>
          <p:cNvPr id="213" name="Picture 7" descr=""/>
          <p:cNvPicPr/>
          <p:nvPr/>
        </p:nvPicPr>
        <p:blipFill>
          <a:blip r:embed="rId2"/>
          <a:stretch/>
        </p:blipFill>
        <p:spPr>
          <a:xfrm>
            <a:off x="5756040" y="2921760"/>
            <a:ext cx="2997000" cy="2648160"/>
          </a:xfrm>
          <a:prstGeom prst="rect">
            <a:avLst/>
          </a:prstGeom>
          <a:ln w="0">
            <a:noFill/>
          </a:ln>
        </p:spPr>
      </p:pic>
      <p:pic>
        <p:nvPicPr>
          <p:cNvPr id="214" name="Picture 9" descr=""/>
          <p:cNvPicPr/>
          <p:nvPr/>
        </p:nvPicPr>
        <p:blipFill>
          <a:blip r:embed="rId3"/>
          <a:stretch/>
        </p:blipFill>
        <p:spPr>
          <a:xfrm>
            <a:off x="2753640" y="2921760"/>
            <a:ext cx="2899080" cy="2565720"/>
          </a:xfrm>
          <a:prstGeom prst="rect">
            <a:avLst/>
          </a:prstGeom>
          <a:ln w="0">
            <a:noFill/>
          </a:ln>
        </p:spPr>
      </p:pic>
      <p:pic>
        <p:nvPicPr>
          <p:cNvPr id="215" name="Picture 11" descr=""/>
          <p:cNvPicPr/>
          <p:nvPr/>
        </p:nvPicPr>
        <p:blipFill>
          <a:blip r:embed="rId4"/>
          <a:stretch/>
        </p:blipFill>
        <p:spPr>
          <a:xfrm>
            <a:off x="221760" y="2921760"/>
            <a:ext cx="2528280" cy="22737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Raw data</a:t>
            </a:r>
            <a:endParaRPr b="0" lang="en-US" sz="4400" spc="-1" strike="noStrike">
              <a:solidFill>
                <a:srgbClr val="000000"/>
              </a:solidFill>
              <a:latin typeface="Arial"/>
            </a:endParaRPr>
          </a:p>
        </p:txBody>
      </p:sp>
      <p:sp>
        <p:nvSpPr>
          <p:cNvPr id="126"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pic>
        <p:nvPicPr>
          <p:cNvPr id="127" name="Picture 4" descr=""/>
          <p:cNvPicPr/>
          <p:nvPr/>
        </p:nvPicPr>
        <p:blipFill>
          <a:blip r:embed="rId1"/>
          <a:stretch/>
        </p:blipFill>
        <p:spPr>
          <a:xfrm>
            <a:off x="2567160" y="1825560"/>
            <a:ext cx="4964040" cy="40244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Picture 6" descr=""/>
          <p:cNvPicPr/>
          <p:nvPr/>
        </p:nvPicPr>
        <p:blipFill>
          <a:blip r:embed="rId1"/>
          <a:stretch/>
        </p:blipFill>
        <p:spPr>
          <a:xfrm>
            <a:off x="10021680" y="760320"/>
            <a:ext cx="2163240" cy="2034000"/>
          </a:xfrm>
          <a:prstGeom prst="rect">
            <a:avLst/>
          </a:prstGeom>
          <a:ln w="0">
            <a:noFill/>
          </a:ln>
        </p:spPr>
      </p:pic>
      <p:sp>
        <p:nvSpPr>
          <p:cNvPr id="217"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3200" spc="-1" strike="noStrike">
                <a:solidFill>
                  <a:srgbClr val="000000"/>
                </a:solidFill>
                <a:latin typeface="Aptos Display"/>
                <a:ea typeface="DejaVu Sans"/>
              </a:rPr>
              <a:t>Clustering to form categorical feature of stock groupings</a:t>
            </a:r>
            <a:endParaRPr b="0" lang="en-US" sz="3200" spc="-1" strike="noStrike">
              <a:solidFill>
                <a:srgbClr val="000000"/>
              </a:solidFill>
              <a:latin typeface="Arial"/>
            </a:endParaRPr>
          </a:p>
        </p:txBody>
      </p:sp>
      <p:sp>
        <p:nvSpPr>
          <p:cNvPr id="218"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1" lang="en-SG" sz="2000" spc="-1" strike="noStrike">
                <a:solidFill>
                  <a:srgbClr val="000000"/>
                </a:solidFill>
                <a:latin typeface="Arial"/>
                <a:ea typeface="DejaVu Sans"/>
              </a:rPr>
              <a:t>Robust feature set : </a:t>
            </a:r>
            <a:r>
              <a:rPr b="0" lang="nl-NL" sz="2000" spc="-1" strike="noStrike">
                <a:solidFill>
                  <a:srgbClr val="000000"/>
                </a:solidFill>
                <a:latin typeface="Arial"/>
                <a:ea typeface="DejaVu Sans"/>
              </a:rPr>
              <a:t>std_vol, p25_vol, median_vol, p75_vol, skew_vol, kurt_vol</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Smaller number of clusters: 2, 4,14,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Two different clustering linkage methods were used for choosing smaller and larger number of clusters, Complete and ward.</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sp>
        <p:nvSpPr>
          <p:cNvPr id="219"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20" name="Picture 5" descr=""/>
          <p:cNvPicPr/>
          <p:nvPr/>
        </p:nvPicPr>
        <p:blipFill>
          <a:blip r:embed="rId2"/>
          <a:stretch/>
        </p:blipFill>
        <p:spPr>
          <a:xfrm>
            <a:off x="1110600" y="3740040"/>
            <a:ext cx="9963720" cy="27489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3200" spc="-1" strike="noStrike">
                <a:solidFill>
                  <a:srgbClr val="000000"/>
                </a:solidFill>
                <a:latin typeface="Aptos Display"/>
                <a:ea typeface="DejaVu Sans"/>
              </a:rPr>
              <a:t>Clustering to form categorical feature of stock groupings</a:t>
            </a:r>
            <a:endParaRPr b="0" lang="en-US" sz="3200" spc="-1" strike="noStrike">
              <a:solidFill>
                <a:srgbClr val="000000"/>
              </a:solidFill>
              <a:latin typeface="Arial"/>
            </a:endParaRPr>
          </a:p>
        </p:txBody>
      </p:sp>
      <p:sp>
        <p:nvSpPr>
          <p:cNvPr id="22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1" lang="en-SG" sz="2000" spc="-1" strike="noStrike">
                <a:solidFill>
                  <a:srgbClr val="000000"/>
                </a:solidFill>
                <a:latin typeface="Arial"/>
                <a:ea typeface="DejaVu Sans"/>
              </a:rPr>
              <a:t>Robust feature set : </a:t>
            </a:r>
            <a:r>
              <a:rPr b="0" lang="nl-NL" sz="2000" spc="-1" strike="noStrike">
                <a:solidFill>
                  <a:srgbClr val="000000"/>
                </a:solidFill>
                <a:latin typeface="Arial"/>
                <a:ea typeface="DejaVu Sans"/>
              </a:rPr>
              <a:t>std_vol, p25_vol, median_vol, p75_vol, skew_vol, kurt_vol</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223"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24" name="Picture 5" descr=""/>
          <p:cNvPicPr/>
          <p:nvPr/>
        </p:nvPicPr>
        <p:blipFill>
          <a:blip r:embed="rId1"/>
          <a:stretch/>
        </p:blipFill>
        <p:spPr>
          <a:xfrm>
            <a:off x="266760" y="2391480"/>
            <a:ext cx="3384000" cy="3009240"/>
          </a:xfrm>
          <a:prstGeom prst="rect">
            <a:avLst/>
          </a:prstGeom>
          <a:ln w="0">
            <a:noFill/>
          </a:ln>
        </p:spPr>
      </p:pic>
      <p:pic>
        <p:nvPicPr>
          <p:cNvPr id="225" name="Picture 7" descr=""/>
          <p:cNvPicPr/>
          <p:nvPr/>
        </p:nvPicPr>
        <p:blipFill>
          <a:blip r:embed="rId2"/>
          <a:stretch/>
        </p:blipFill>
        <p:spPr>
          <a:xfrm>
            <a:off x="4134960" y="2272680"/>
            <a:ext cx="3534120" cy="3128040"/>
          </a:xfrm>
          <a:prstGeom prst="rect">
            <a:avLst/>
          </a:prstGeom>
          <a:ln w="0">
            <a:noFill/>
          </a:ln>
        </p:spPr>
      </p:pic>
      <p:pic>
        <p:nvPicPr>
          <p:cNvPr id="226" name="Picture 9" descr=""/>
          <p:cNvPicPr/>
          <p:nvPr/>
        </p:nvPicPr>
        <p:blipFill>
          <a:blip r:embed="rId3"/>
          <a:stretch/>
        </p:blipFill>
        <p:spPr>
          <a:xfrm>
            <a:off x="8752680" y="2391480"/>
            <a:ext cx="3294720" cy="28890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3200" spc="-1" strike="noStrike">
                <a:solidFill>
                  <a:srgbClr val="000000"/>
                </a:solidFill>
                <a:latin typeface="Aptos Display"/>
                <a:ea typeface="DejaVu Sans"/>
              </a:rPr>
              <a:t>Clustering to form categorical feature of stock groupings</a:t>
            </a:r>
            <a:endParaRPr b="0" lang="en-US" sz="3200" spc="-1" strike="noStrike">
              <a:solidFill>
                <a:srgbClr val="000000"/>
              </a:solidFill>
              <a:latin typeface="Arial"/>
            </a:endParaRPr>
          </a:p>
        </p:txBody>
      </p:sp>
      <p:sp>
        <p:nvSpPr>
          <p:cNvPr id="228"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1" lang="nl-NL" sz="2000" spc="-1" strike="noStrike">
                <a:solidFill>
                  <a:srgbClr val="000000"/>
                </a:solidFill>
                <a:latin typeface="Aptos"/>
                <a:ea typeface="DejaVu Sans"/>
              </a:rPr>
              <a:t>Robust feature set : </a:t>
            </a:r>
            <a:r>
              <a:rPr b="0" lang="nl-NL" sz="2000" spc="-1" strike="noStrike">
                <a:solidFill>
                  <a:srgbClr val="000000"/>
                </a:solidFill>
                <a:latin typeface="Aptos"/>
                <a:ea typeface="DejaVu Sans"/>
              </a:rPr>
              <a:t>std_vol, p25_vol, median_vol, p75_vol, skew_vol, kurt_vol</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Larger number of clusters:  20,  63</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sp>
        <p:nvSpPr>
          <p:cNvPr id="229"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30" name="Picture 7" descr=""/>
          <p:cNvPicPr/>
          <p:nvPr/>
        </p:nvPicPr>
        <p:blipFill>
          <a:blip r:embed="rId1"/>
          <a:stretch/>
        </p:blipFill>
        <p:spPr>
          <a:xfrm>
            <a:off x="143640" y="3137400"/>
            <a:ext cx="11606400" cy="31708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3200" spc="-1" strike="noStrike">
                <a:solidFill>
                  <a:srgbClr val="000000"/>
                </a:solidFill>
                <a:latin typeface="Aptos Display"/>
                <a:ea typeface="DejaVu Sans"/>
              </a:rPr>
              <a:t>Clustering to form categorical feature of stock groupings</a:t>
            </a:r>
            <a:endParaRPr b="0" lang="en-US" sz="3200" spc="-1" strike="noStrike">
              <a:solidFill>
                <a:srgbClr val="000000"/>
              </a:solidFill>
              <a:latin typeface="Arial"/>
            </a:endParaRPr>
          </a:p>
        </p:txBody>
      </p:sp>
      <p:sp>
        <p:nvSpPr>
          <p:cNvPr id="23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1" lang="en-SG" sz="2000" spc="-1" strike="noStrike">
                <a:solidFill>
                  <a:srgbClr val="000000"/>
                </a:solidFill>
                <a:latin typeface="Arial"/>
                <a:ea typeface="DejaVu Sans"/>
              </a:rPr>
              <a:t>Robust feature set : </a:t>
            </a:r>
            <a:r>
              <a:rPr b="0" lang="nl-NL" sz="2000" spc="-1" strike="noStrike">
                <a:solidFill>
                  <a:srgbClr val="000000"/>
                </a:solidFill>
                <a:latin typeface="Arial"/>
                <a:ea typeface="DejaVu Sans"/>
              </a:rPr>
              <a:t>std_vol, p25_vol, median_vol, p75_vol, skew_vol, kurt_vol</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nl-NL" sz="2000" spc="-1" strike="noStrike">
                <a:solidFill>
                  <a:srgbClr val="000000"/>
                </a:solidFill>
                <a:latin typeface="Arial"/>
                <a:ea typeface="DejaVu Sans"/>
              </a:rPr>
              <a:t>These features are stored in </a:t>
            </a:r>
            <a:r>
              <a:rPr b="0" lang="en-US" sz="1400" spc="-1" strike="noStrike">
                <a:solidFill>
                  <a:srgbClr val="9cdcfe"/>
                </a:solidFill>
                <a:highlight>
                  <a:srgbClr val="1f1f1f"/>
                </a:highlight>
                <a:latin typeface="Consolas"/>
                <a:ea typeface="DejaVu Sans"/>
              </a:rPr>
              <a:t>final_robust_sum_stats_target_vol_clusters.pkl</a:t>
            </a:r>
            <a:endParaRPr b="0" lang="en-US" sz="14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sp>
        <p:nvSpPr>
          <p:cNvPr id="233" name="Parallelogram 4"/>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34" name="Picture 5" descr=""/>
          <p:cNvPicPr/>
          <p:nvPr/>
        </p:nvPicPr>
        <p:blipFill>
          <a:blip r:embed="rId1"/>
          <a:stretch/>
        </p:blipFill>
        <p:spPr>
          <a:xfrm>
            <a:off x="1378080" y="2370240"/>
            <a:ext cx="2907000" cy="2528640"/>
          </a:xfrm>
          <a:prstGeom prst="rect">
            <a:avLst/>
          </a:prstGeom>
          <a:ln w="0">
            <a:noFill/>
          </a:ln>
        </p:spPr>
      </p:pic>
      <p:pic>
        <p:nvPicPr>
          <p:cNvPr id="235" name="Picture 7" descr=""/>
          <p:cNvPicPr/>
          <p:nvPr/>
        </p:nvPicPr>
        <p:blipFill>
          <a:blip r:embed="rId2"/>
          <a:stretch/>
        </p:blipFill>
        <p:spPr>
          <a:xfrm>
            <a:off x="4701600" y="2304360"/>
            <a:ext cx="2872080" cy="2528640"/>
          </a:xfrm>
          <a:prstGeom prst="rect">
            <a:avLst/>
          </a:prstGeom>
          <a:ln w="0">
            <a:noFill/>
          </a:ln>
        </p:spPr>
      </p:pic>
      <p:pic>
        <p:nvPicPr>
          <p:cNvPr id="236" name="Picture 9" descr=""/>
          <p:cNvPicPr/>
          <p:nvPr/>
        </p:nvPicPr>
        <p:blipFill>
          <a:blip r:embed="rId3"/>
          <a:stretch/>
        </p:blipFill>
        <p:spPr>
          <a:xfrm>
            <a:off x="8061120" y="2435760"/>
            <a:ext cx="2736720" cy="23968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837720" y="841320"/>
            <a:ext cx="10509120" cy="846000"/>
          </a:xfrm>
          <a:prstGeom prst="rect">
            <a:avLst/>
          </a:prstGeom>
          <a:noFill/>
          <a:ln w="0">
            <a:noFill/>
          </a:ln>
        </p:spPr>
        <p:txBody>
          <a:bodyPr lIns="90000" rIns="90000" tIns="45000" bIns="45000" anchor="ctr">
            <a:noAutofit/>
          </a:bodyPr>
          <a:p>
            <a:pPr>
              <a:lnSpc>
                <a:spcPct val="90000"/>
              </a:lnSpc>
              <a:buNone/>
            </a:pPr>
            <a:r>
              <a:rPr b="1" lang="en-SG" sz="2400" spc="-1" strike="noStrike">
                <a:solidFill>
                  <a:srgbClr val="000000"/>
                </a:solidFill>
                <a:latin typeface="Arial"/>
                <a:ea typeface="DejaVu Sans"/>
              </a:rPr>
              <a:t>Temporal target realized volatility correlation : pearson correlation between stocks for all time_ids.</a:t>
            </a:r>
            <a:endParaRPr b="0" lang="en-US" sz="2400" spc="-1" strike="noStrike">
              <a:solidFill>
                <a:srgbClr val="000000"/>
              </a:solidFill>
              <a:latin typeface="Arial"/>
            </a:endParaRPr>
          </a:p>
        </p:txBody>
      </p:sp>
      <p:sp>
        <p:nvSpPr>
          <p:cNvPr id="238" name="PlaceHolder 2"/>
          <p:cNvSpPr>
            <a:spLocks noGrp="1"/>
          </p:cNvSpPr>
          <p:nvPr>
            <p:ph/>
          </p:nvPr>
        </p:nvSpPr>
        <p:spPr>
          <a:xfrm>
            <a:off x="837720" y="1825560"/>
            <a:ext cx="6681960" cy="4347720"/>
          </a:xfrm>
          <a:prstGeom prst="rect">
            <a:avLst/>
          </a:prstGeom>
          <a:noFill/>
          <a:ln w="0">
            <a:noFill/>
          </a:ln>
        </p:spPr>
        <p:txBody>
          <a:bodyPr lIns="90000" rIns="90000" tIns="45000" bIns="45000" anchor="t">
            <a:normAutofit fontScale="84000"/>
          </a:bodyPr>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No stocks had negative correlation with each other</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Minium corr. (0.209) is between stock 81 and stock 2</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Stock 81 has lowest corr. With almost all stocks. 80 has next lowest corr. With almost all stocks. Stock 8 also has comparatively low corr with all other stocks.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There are 14 stock pairs that have a very low corr. (&lt;0.3)</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There are 56 stock pairs that have a very low corr. (&lt;0.4)</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Maxium corr. (0.96) is between stock 32 and stock 14</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There are 162 stock pairs that have a very high corr. (&gt;0.9)</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Hier. Agg. Clustering is used on the correlation matrix on the right to identify stock pairs that have similar correlation values. The distance matrix can be formed by 1 - Correlation matrix.</a:t>
            </a:r>
            <a:endParaRPr b="0" lang="en-US" sz="2000" spc="-1" strike="noStrike">
              <a:solidFill>
                <a:srgbClr val="000000"/>
              </a:solidFill>
              <a:latin typeface="Arial"/>
            </a:endParaRPr>
          </a:p>
        </p:txBody>
      </p:sp>
      <p:pic>
        <p:nvPicPr>
          <p:cNvPr id="239" name="Picture 4" descr=""/>
          <p:cNvPicPr/>
          <p:nvPr/>
        </p:nvPicPr>
        <p:blipFill>
          <a:blip r:embed="rId1"/>
          <a:stretch/>
        </p:blipFill>
        <p:spPr>
          <a:xfrm>
            <a:off x="7854480" y="2325240"/>
            <a:ext cx="3668040" cy="3983040"/>
          </a:xfrm>
          <a:prstGeom prst="rect">
            <a:avLst/>
          </a:prstGeom>
          <a:ln w="0">
            <a:noFill/>
          </a:ln>
        </p:spPr>
      </p:pic>
      <p:sp>
        <p:nvSpPr>
          <p:cNvPr id="240" name="Parallelogram 5"/>
          <p:cNvSpPr/>
          <p:nvPr/>
        </p:nvSpPr>
        <p:spPr>
          <a:xfrm>
            <a:off x="4488120" y="109800"/>
            <a:ext cx="4850280" cy="43272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2400" spc="-1" strike="noStrike">
                <a:solidFill>
                  <a:srgbClr val="000000"/>
                </a:solidFill>
                <a:latin typeface="Arial"/>
                <a:ea typeface="DejaVu Sans"/>
              </a:rPr>
              <a:t>Temporal target realized volatility correlation : pearson correlation between stocks for all time_ids.</a:t>
            </a:r>
            <a:endParaRPr b="0" lang="en-US" sz="2400" spc="-1" strike="noStrike">
              <a:solidFill>
                <a:srgbClr val="000000"/>
              </a:solidFill>
              <a:latin typeface="Arial"/>
            </a:endParaRPr>
          </a:p>
        </p:txBody>
      </p:sp>
      <p:sp>
        <p:nvSpPr>
          <p:cNvPr id="242" name="PlaceHolder 2"/>
          <p:cNvSpPr>
            <a:spLocks noGrp="1"/>
          </p:cNvSpPr>
          <p:nvPr>
            <p:ph/>
          </p:nvPr>
        </p:nvSpPr>
        <p:spPr>
          <a:xfrm>
            <a:off x="837720" y="1825560"/>
            <a:ext cx="692964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Clearly, stocks 3, 6, 8, 80, &amp; 81 have very low correlation to all other stocks so they could be put into a cluster and the rest of the stocks with medium to high corr. to all other stocks into another cluster. </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This is the simplest clustering possible but not very useful</a:t>
            </a:r>
            <a:endParaRPr b="0" lang="en-US" sz="1600" spc="-1" strike="noStrike">
              <a:solidFill>
                <a:srgbClr val="000000"/>
              </a:solidFill>
              <a:latin typeface="Arial"/>
            </a:endParaRPr>
          </a:p>
          <a:p>
            <a:pPr marL="228600" indent="-228600">
              <a:lnSpc>
                <a:spcPct val="90000"/>
              </a:lnSpc>
              <a:spcBef>
                <a:spcPts val="1001"/>
              </a:spcBef>
              <a:buNone/>
              <a:tabLst>
                <a:tab algn="l" pos="0"/>
              </a:tabLst>
            </a:pPr>
            <a:r>
              <a:rPr b="0" lang="en-SG" sz="1600" spc="-1" strike="noStrike">
                <a:solidFill>
                  <a:srgbClr val="000000"/>
                </a:solidFill>
                <a:latin typeface="Aptos"/>
                <a:ea typeface="DejaVu Sans"/>
              </a:rPr>
              <a:t>as the most stocks are clumped together.</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1600" spc="-1" strike="noStrike">
                <a:solidFill>
                  <a:srgbClr val="000000"/>
                </a:solidFill>
                <a:latin typeface="Aptos"/>
                <a:ea typeface="DejaVu Sans"/>
              </a:rPr>
              <a:t>To see finer similarity patterns, we try different linkages.</a:t>
            </a:r>
            <a:endParaRPr b="0" lang="en-US" sz="1600" spc="-1" strike="noStrike">
              <a:solidFill>
                <a:srgbClr val="000000"/>
              </a:solidFill>
              <a:latin typeface="Arial"/>
            </a:endParaRPr>
          </a:p>
        </p:txBody>
      </p:sp>
      <p:sp>
        <p:nvSpPr>
          <p:cNvPr id="243" name="Parallelogram 5"/>
          <p:cNvSpPr/>
          <p:nvPr/>
        </p:nvSpPr>
        <p:spPr>
          <a:xfrm>
            <a:off x="4488120" y="109800"/>
            <a:ext cx="4850280" cy="38952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44" name="Picture 6" descr=""/>
          <p:cNvPicPr/>
          <p:nvPr/>
        </p:nvPicPr>
        <p:blipFill>
          <a:blip r:embed="rId1"/>
          <a:stretch/>
        </p:blipFill>
        <p:spPr>
          <a:xfrm>
            <a:off x="327240" y="4198320"/>
            <a:ext cx="7440120" cy="2043720"/>
          </a:xfrm>
          <a:prstGeom prst="rect">
            <a:avLst/>
          </a:prstGeom>
          <a:ln w="0">
            <a:noFill/>
          </a:ln>
        </p:spPr>
      </p:pic>
      <p:pic>
        <p:nvPicPr>
          <p:cNvPr id="245" name="Picture 8" descr=""/>
          <p:cNvPicPr/>
          <p:nvPr/>
        </p:nvPicPr>
        <p:blipFill>
          <a:blip r:embed="rId2"/>
          <a:stretch/>
        </p:blipFill>
        <p:spPr>
          <a:xfrm>
            <a:off x="8113680" y="2779560"/>
            <a:ext cx="3643560" cy="4006800"/>
          </a:xfrm>
          <a:prstGeom prst="rect">
            <a:avLst/>
          </a:prstGeom>
          <a:ln w="0">
            <a:noFill/>
          </a:ln>
        </p:spPr>
      </p:pic>
      <p:pic>
        <p:nvPicPr>
          <p:cNvPr id="246" name="Picture 10" descr=""/>
          <p:cNvPicPr/>
          <p:nvPr/>
        </p:nvPicPr>
        <p:blipFill>
          <a:blip r:embed="rId3"/>
          <a:stretch/>
        </p:blipFill>
        <p:spPr>
          <a:xfrm>
            <a:off x="8488800" y="939960"/>
            <a:ext cx="2414160" cy="17938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2400" spc="-1" strike="noStrike">
                <a:solidFill>
                  <a:srgbClr val="000000"/>
                </a:solidFill>
                <a:latin typeface="Arial"/>
                <a:ea typeface="DejaVu Sans"/>
              </a:rPr>
              <a:t>Temporal target realized volatility correlation : pearson correlation between stocks for all time_ids.</a:t>
            </a:r>
            <a:endParaRPr b="0" lang="en-US" sz="2400" spc="-1" strike="noStrike">
              <a:solidFill>
                <a:srgbClr val="000000"/>
              </a:solidFill>
              <a:latin typeface="Arial"/>
            </a:endParaRPr>
          </a:p>
        </p:txBody>
      </p:sp>
      <p:sp>
        <p:nvSpPr>
          <p:cNvPr id="248" name="PlaceHolder 2"/>
          <p:cNvSpPr>
            <a:spLocks noGrp="1"/>
          </p:cNvSpPr>
          <p:nvPr>
            <p:ph/>
          </p:nvPr>
        </p:nvSpPr>
        <p:spPr>
          <a:xfrm>
            <a:off x="837720" y="1825560"/>
            <a:ext cx="702036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1800" spc="-1" strike="noStrike">
                <a:solidFill>
                  <a:srgbClr val="000000"/>
                </a:solidFill>
                <a:latin typeface="Aptos"/>
                <a:ea typeface="DejaVu Sans"/>
              </a:rPr>
              <a:t>We try to guess the number of clusters by using standard number of cluster values around 2, 5, 10, 15, 20, 30, 40, 50, 60, 80. We choose the number of clusters around these that give the best average silhouette score.</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800" spc="-1" strike="noStrike">
                <a:solidFill>
                  <a:srgbClr val="000000"/>
                </a:solidFill>
                <a:latin typeface="Aptos"/>
                <a:ea typeface="DejaVu Sans"/>
              </a:rPr>
              <a:t>The yellow and magenta squares along the diagonal indicate the alternating clusters. </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800" spc="-1" strike="noStrike">
                <a:solidFill>
                  <a:srgbClr val="000000"/>
                </a:solidFill>
                <a:latin typeface="Aptos"/>
                <a:ea typeface="DejaVu Sans"/>
              </a:rPr>
              <a:t>  </a:t>
            </a:r>
            <a:endParaRPr b="0" lang="en-US" sz="1800" spc="-1" strike="noStrike">
              <a:solidFill>
                <a:srgbClr val="000000"/>
              </a:solidFill>
              <a:latin typeface="Arial"/>
            </a:endParaRPr>
          </a:p>
        </p:txBody>
      </p:sp>
      <p:sp>
        <p:nvSpPr>
          <p:cNvPr id="249" name="Parallelogram 5"/>
          <p:cNvSpPr/>
          <p:nvPr/>
        </p:nvSpPr>
        <p:spPr>
          <a:xfrm>
            <a:off x="4616280" y="91440"/>
            <a:ext cx="4850280" cy="35316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50" name="Picture 10" descr=""/>
          <p:cNvPicPr/>
          <p:nvPr/>
        </p:nvPicPr>
        <p:blipFill>
          <a:blip r:embed="rId1"/>
          <a:stretch/>
        </p:blipFill>
        <p:spPr>
          <a:xfrm>
            <a:off x="9074160" y="889560"/>
            <a:ext cx="1590480" cy="1330560"/>
          </a:xfrm>
          <a:prstGeom prst="rect">
            <a:avLst/>
          </a:prstGeom>
          <a:ln w="0">
            <a:noFill/>
          </a:ln>
        </p:spPr>
      </p:pic>
      <p:pic>
        <p:nvPicPr>
          <p:cNvPr id="251" name="Picture 12" descr=""/>
          <p:cNvPicPr/>
          <p:nvPr/>
        </p:nvPicPr>
        <p:blipFill>
          <a:blip r:embed="rId2"/>
          <a:stretch/>
        </p:blipFill>
        <p:spPr>
          <a:xfrm>
            <a:off x="134640" y="4563000"/>
            <a:ext cx="7542720" cy="2075760"/>
          </a:xfrm>
          <a:prstGeom prst="rect">
            <a:avLst/>
          </a:prstGeom>
          <a:ln w="0">
            <a:noFill/>
          </a:ln>
        </p:spPr>
      </p:pic>
      <p:pic>
        <p:nvPicPr>
          <p:cNvPr id="252" name="Picture 14" descr=""/>
          <p:cNvPicPr/>
          <p:nvPr/>
        </p:nvPicPr>
        <p:blipFill>
          <a:blip r:embed="rId3"/>
          <a:stretch/>
        </p:blipFill>
        <p:spPr>
          <a:xfrm>
            <a:off x="7953120" y="2385360"/>
            <a:ext cx="4097160" cy="44690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2400" spc="-1" strike="noStrike">
                <a:solidFill>
                  <a:srgbClr val="000000"/>
                </a:solidFill>
                <a:latin typeface="Arial"/>
                <a:ea typeface="DejaVu Sans"/>
              </a:rPr>
              <a:t>Temporal target realized volatility correlation : pearson correlation between stocks for all time_ids.</a:t>
            </a:r>
            <a:endParaRPr b="0" lang="en-US" sz="2400" spc="-1" strike="noStrike">
              <a:solidFill>
                <a:srgbClr val="000000"/>
              </a:solidFill>
              <a:latin typeface="Arial"/>
            </a:endParaRPr>
          </a:p>
        </p:txBody>
      </p:sp>
      <p:sp>
        <p:nvSpPr>
          <p:cNvPr id="254" name="PlaceHolder 2"/>
          <p:cNvSpPr>
            <a:spLocks noGrp="1"/>
          </p:cNvSpPr>
          <p:nvPr>
            <p:ph/>
          </p:nvPr>
        </p:nvSpPr>
        <p:spPr>
          <a:xfrm>
            <a:off x="837720" y="1825560"/>
            <a:ext cx="294156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1800" spc="-1" strike="noStrike">
                <a:solidFill>
                  <a:srgbClr val="000000"/>
                </a:solidFill>
                <a:latin typeface="Aptos"/>
                <a:ea typeface="DejaVu Sans"/>
              </a:rPr>
              <a:t>The clustering on the corr. Matrix can be visualized as uneven squares forming on the diagonal. These smaller square within the larger square are children of the hierarchy. </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800" spc="-1" strike="noStrike">
                <a:solidFill>
                  <a:srgbClr val="000000"/>
                </a:solidFill>
                <a:latin typeface="Aptos"/>
                <a:ea typeface="DejaVu Sans"/>
              </a:rPr>
              <a:t>This produces 49 clusters.</a:t>
            </a:r>
            <a:endParaRPr b="0" lang="en-US" sz="1800" spc="-1" strike="noStrike">
              <a:solidFill>
                <a:srgbClr val="000000"/>
              </a:solidFill>
              <a:latin typeface="Arial"/>
            </a:endParaRPr>
          </a:p>
          <a:p>
            <a:pPr marL="228600" indent="-228600">
              <a:lnSpc>
                <a:spcPct val="90000"/>
              </a:lnSpc>
              <a:spcBef>
                <a:spcPts val="1001"/>
              </a:spcBef>
              <a:buNone/>
              <a:tabLst>
                <a:tab algn="l" pos="0"/>
              </a:tabLst>
            </a:pPr>
            <a:endParaRPr b="0" lang="en-US" sz="1800" spc="-1" strike="noStrike">
              <a:solidFill>
                <a:srgbClr val="000000"/>
              </a:solidFill>
              <a:latin typeface="Arial"/>
            </a:endParaRPr>
          </a:p>
        </p:txBody>
      </p:sp>
      <p:sp>
        <p:nvSpPr>
          <p:cNvPr id="255" name="Parallelogram 5"/>
          <p:cNvSpPr/>
          <p:nvPr/>
        </p:nvSpPr>
        <p:spPr>
          <a:xfrm>
            <a:off x="4616280" y="91440"/>
            <a:ext cx="4850280" cy="35316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target_eda_across_stocks.ipynb</a:t>
            </a:r>
            <a:endParaRPr b="0" lang="en-US" sz="1800" spc="-1" strike="noStrike">
              <a:latin typeface="Arial"/>
            </a:endParaRPr>
          </a:p>
        </p:txBody>
      </p:sp>
      <p:pic>
        <p:nvPicPr>
          <p:cNvPr id="256" name="Picture 4" descr=""/>
          <p:cNvPicPr/>
          <p:nvPr/>
        </p:nvPicPr>
        <p:blipFill>
          <a:blip r:embed="rId1"/>
          <a:stretch/>
        </p:blipFill>
        <p:spPr>
          <a:xfrm>
            <a:off x="3996000" y="1557720"/>
            <a:ext cx="3594960" cy="3002400"/>
          </a:xfrm>
          <a:prstGeom prst="rect">
            <a:avLst/>
          </a:prstGeom>
          <a:ln w="0">
            <a:noFill/>
          </a:ln>
        </p:spPr>
      </p:pic>
      <p:pic>
        <p:nvPicPr>
          <p:cNvPr id="257" name="Picture 61" descr=""/>
          <p:cNvPicPr/>
          <p:nvPr/>
        </p:nvPicPr>
        <p:blipFill>
          <a:blip r:embed="rId2"/>
          <a:stretch/>
        </p:blipFill>
        <p:spPr>
          <a:xfrm>
            <a:off x="104400" y="4650840"/>
            <a:ext cx="7406280" cy="2042280"/>
          </a:xfrm>
          <a:prstGeom prst="rect">
            <a:avLst/>
          </a:prstGeom>
          <a:ln w="0">
            <a:noFill/>
          </a:ln>
        </p:spPr>
      </p:pic>
      <p:grpSp>
        <p:nvGrpSpPr>
          <p:cNvPr id="258" name="Group 64"/>
          <p:cNvGrpSpPr/>
          <p:nvPr/>
        </p:nvGrpSpPr>
        <p:grpSpPr>
          <a:xfrm>
            <a:off x="7587360" y="902160"/>
            <a:ext cx="4494240" cy="5860800"/>
            <a:chOff x="7587360" y="902160"/>
            <a:chExt cx="4494240" cy="5860800"/>
          </a:xfrm>
        </p:grpSpPr>
        <p:pic>
          <p:nvPicPr>
            <p:cNvPr id="259" name="Picture 7" descr=""/>
            <p:cNvPicPr/>
            <p:nvPr/>
          </p:nvPicPr>
          <p:blipFill>
            <a:blip r:embed="rId3"/>
            <a:stretch/>
          </p:blipFill>
          <p:spPr>
            <a:xfrm>
              <a:off x="7587360" y="2194200"/>
              <a:ext cx="4494240" cy="4568760"/>
            </a:xfrm>
            <a:prstGeom prst="rect">
              <a:avLst/>
            </a:prstGeom>
            <a:ln w="0">
              <a:noFill/>
            </a:ln>
          </p:spPr>
        </p:pic>
        <p:sp>
          <p:nvSpPr>
            <p:cNvPr id="260" name="Straight Arrow Connector 18"/>
            <p:cNvSpPr/>
            <p:nvPr/>
          </p:nvSpPr>
          <p:spPr>
            <a:xfrm flipV="1">
              <a:off x="10614600" y="1979280"/>
              <a:ext cx="360" cy="3431880"/>
            </a:xfrm>
            <a:custGeom>
              <a:avLst/>
              <a:gdLst/>
              <a:ahLst/>
              <a:rect l="l" t="t" r="r" b="b"/>
              <a:pathLst>
                <a:path w="21600" h="21600">
                  <a:moveTo>
                    <a:pt x="0" y="0"/>
                  </a:moveTo>
                  <a:lnTo>
                    <a:pt x="21600" y="21600"/>
                  </a:lnTo>
                </a:path>
              </a:pathLst>
            </a:custGeom>
            <a:noFill/>
            <a:ln w="28575">
              <a:solidFill>
                <a:srgbClr val="4ea72e"/>
              </a:solidFill>
              <a:tailEnd len="med" type="triangle" w="med"/>
            </a:ln>
            <a:effectLst>
              <a:outerShdw blurRad="39960" dir="5400000" dist="20160" rotWithShape="0">
                <a:srgbClr val="000000">
                  <a:alpha val="38000"/>
                </a:srgbClr>
              </a:outerShdw>
            </a:effectLst>
          </p:spPr>
          <p:style>
            <a:lnRef idx="2">
              <a:schemeClr val="accent6"/>
            </a:lnRef>
            <a:fillRef idx="0">
              <a:schemeClr val="accent6"/>
            </a:fillRef>
            <a:effectRef idx="1">
              <a:schemeClr val="accent6"/>
            </a:effectRef>
            <a:fontRef idx="minor"/>
          </p:style>
        </p:sp>
        <p:sp>
          <p:nvSpPr>
            <p:cNvPr id="261" name="Straight Arrow Connector 20"/>
            <p:cNvSpPr/>
            <p:nvPr/>
          </p:nvSpPr>
          <p:spPr>
            <a:xfrm flipV="1">
              <a:off x="9586080" y="1709280"/>
              <a:ext cx="360" cy="2126160"/>
            </a:xfrm>
            <a:custGeom>
              <a:avLst/>
              <a:gdLst/>
              <a:ahLst/>
              <a:rect l="l" t="t" r="r" b="b"/>
              <a:pathLst>
                <a:path w="21600" h="21600">
                  <a:moveTo>
                    <a:pt x="0" y="0"/>
                  </a:moveTo>
                  <a:lnTo>
                    <a:pt x="21600" y="21600"/>
                  </a:lnTo>
                </a:path>
              </a:pathLst>
            </a:custGeom>
            <a:noFill/>
            <a:ln w="28575">
              <a:solidFill>
                <a:srgbClr val="4ea72e"/>
              </a:solidFill>
              <a:tailEnd len="med" type="triangle" w="med"/>
            </a:ln>
            <a:effectLst>
              <a:outerShdw blurRad="39960" dir="5400000" dist="20160" rotWithShape="0">
                <a:srgbClr val="000000">
                  <a:alpha val="38000"/>
                </a:srgbClr>
              </a:outerShdw>
            </a:effectLst>
          </p:spPr>
          <p:style>
            <a:lnRef idx="2">
              <a:schemeClr val="accent6"/>
            </a:lnRef>
            <a:fillRef idx="0">
              <a:schemeClr val="accent6"/>
            </a:fillRef>
            <a:effectRef idx="1">
              <a:schemeClr val="accent6"/>
            </a:effectRef>
            <a:fontRef idx="minor"/>
          </p:style>
        </p:sp>
        <p:sp>
          <p:nvSpPr>
            <p:cNvPr id="262" name="Straight Connector 24"/>
            <p:cNvSpPr/>
            <p:nvPr/>
          </p:nvSpPr>
          <p:spPr>
            <a:xfrm flipH="1">
              <a:off x="9586080" y="1712880"/>
              <a:ext cx="132156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sp>
        <p:sp>
          <p:nvSpPr>
            <p:cNvPr id="263" name="Straight Arrow Connector 27"/>
            <p:cNvSpPr/>
            <p:nvPr/>
          </p:nvSpPr>
          <p:spPr>
            <a:xfrm flipV="1">
              <a:off x="11200320" y="1979280"/>
              <a:ext cx="360" cy="4178160"/>
            </a:xfrm>
            <a:custGeom>
              <a:avLst/>
              <a:gdLst/>
              <a:ahLst/>
              <a:rect l="l" t="t" r="r" b="b"/>
              <a:pathLst>
                <a:path w="21600" h="21600">
                  <a:moveTo>
                    <a:pt x="0" y="0"/>
                  </a:moveTo>
                  <a:lnTo>
                    <a:pt x="21600" y="21600"/>
                  </a:lnTo>
                </a:path>
              </a:pathLst>
            </a:custGeom>
            <a:noFill/>
            <a:ln w="28575">
              <a:solidFill>
                <a:srgbClr val="4ea72e"/>
              </a:solidFill>
              <a:tailEnd len="med" type="triangle" w="med"/>
            </a:ln>
            <a:effectLst>
              <a:outerShdw blurRad="39960" dir="5400000" dist="20160" rotWithShape="0">
                <a:srgbClr val="000000">
                  <a:alpha val="38000"/>
                </a:srgbClr>
              </a:outerShdw>
            </a:effectLst>
          </p:spPr>
          <p:style>
            <a:lnRef idx="2">
              <a:schemeClr val="accent6"/>
            </a:lnRef>
            <a:fillRef idx="0">
              <a:schemeClr val="accent6"/>
            </a:fillRef>
            <a:effectRef idx="1">
              <a:schemeClr val="accent6"/>
            </a:effectRef>
            <a:fontRef idx="minor"/>
          </p:style>
        </p:sp>
        <p:sp>
          <p:nvSpPr>
            <p:cNvPr id="264" name="Straight Connector 31"/>
            <p:cNvSpPr/>
            <p:nvPr/>
          </p:nvSpPr>
          <p:spPr>
            <a:xfrm flipH="1">
              <a:off x="10614600" y="1982880"/>
              <a:ext cx="58572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sp>
        <p:sp>
          <p:nvSpPr>
            <p:cNvPr id="265" name="Straight Arrow Connector 38"/>
            <p:cNvSpPr/>
            <p:nvPr/>
          </p:nvSpPr>
          <p:spPr>
            <a:xfrm flipV="1">
              <a:off x="10907640" y="1709280"/>
              <a:ext cx="360" cy="304200"/>
            </a:xfrm>
            <a:custGeom>
              <a:avLst/>
              <a:gdLst/>
              <a:ahLst/>
              <a:rect l="l" t="t" r="r" b="b"/>
              <a:pathLst>
                <a:path w="21600" h="21600">
                  <a:moveTo>
                    <a:pt x="0" y="0"/>
                  </a:moveTo>
                  <a:lnTo>
                    <a:pt x="21600" y="21600"/>
                  </a:lnTo>
                </a:path>
              </a:pathLst>
            </a:custGeom>
            <a:noFill/>
            <a:ln w="57150">
              <a:solidFill>
                <a:srgbClr val="4ea72e"/>
              </a:solidFill>
              <a:tailEnd len="med" type="triangle" w="med"/>
            </a:ln>
            <a:effectLst>
              <a:outerShdw blurRad="39960" dir="5400000" dist="20160" rotWithShape="0">
                <a:srgbClr val="000000">
                  <a:alpha val="38000"/>
                </a:srgbClr>
              </a:outerShdw>
            </a:effectLst>
          </p:spPr>
          <p:style>
            <a:lnRef idx="2">
              <a:schemeClr val="accent6"/>
            </a:lnRef>
            <a:fillRef idx="0">
              <a:schemeClr val="accent6"/>
            </a:fillRef>
            <a:effectRef idx="1">
              <a:schemeClr val="accent6"/>
            </a:effectRef>
            <a:fontRef idx="minor"/>
          </p:style>
        </p:sp>
        <p:sp>
          <p:nvSpPr>
            <p:cNvPr id="266" name="Straight Arrow Connector 44"/>
            <p:cNvSpPr/>
            <p:nvPr/>
          </p:nvSpPr>
          <p:spPr>
            <a:xfrm flipV="1">
              <a:off x="8166960" y="1627560"/>
              <a:ext cx="360" cy="885600"/>
            </a:xfrm>
            <a:custGeom>
              <a:avLst/>
              <a:gdLst/>
              <a:ahLst/>
              <a:rect l="l" t="t" r="r" b="b"/>
              <a:pathLst>
                <a:path w="21600" h="21600">
                  <a:moveTo>
                    <a:pt x="0" y="0"/>
                  </a:moveTo>
                  <a:lnTo>
                    <a:pt x="21600" y="21600"/>
                  </a:lnTo>
                </a:path>
              </a:pathLst>
            </a:custGeom>
            <a:noFill/>
            <a:ln w="28575">
              <a:solidFill>
                <a:srgbClr val="4ea72e"/>
              </a:solidFill>
              <a:tailEnd len="med" type="triangle" w="med"/>
            </a:ln>
            <a:effectLst>
              <a:outerShdw blurRad="39960" dir="5400000" dist="20160" rotWithShape="0">
                <a:srgbClr val="000000">
                  <a:alpha val="38000"/>
                </a:srgbClr>
              </a:outerShdw>
            </a:effectLst>
          </p:spPr>
          <p:style>
            <a:lnRef idx="2">
              <a:schemeClr val="accent6"/>
            </a:lnRef>
            <a:fillRef idx="0">
              <a:schemeClr val="accent6"/>
            </a:fillRef>
            <a:effectRef idx="1">
              <a:schemeClr val="accent6"/>
            </a:effectRef>
            <a:fontRef idx="minor"/>
          </p:style>
        </p:sp>
        <p:sp>
          <p:nvSpPr>
            <p:cNvPr id="267" name="Straight Arrow Connector 47"/>
            <p:cNvSpPr/>
            <p:nvPr/>
          </p:nvSpPr>
          <p:spPr>
            <a:xfrm flipV="1">
              <a:off x="10351080" y="1185120"/>
              <a:ext cx="360" cy="520560"/>
            </a:xfrm>
            <a:custGeom>
              <a:avLst/>
              <a:gdLst/>
              <a:ahLst/>
              <a:rect l="l" t="t" r="r" b="b"/>
              <a:pathLst>
                <a:path w="21600" h="21600">
                  <a:moveTo>
                    <a:pt x="0" y="0"/>
                  </a:moveTo>
                  <a:lnTo>
                    <a:pt x="21600" y="21600"/>
                  </a:lnTo>
                </a:path>
              </a:pathLst>
            </a:custGeom>
            <a:noFill/>
            <a:ln w="28575">
              <a:solidFill>
                <a:srgbClr val="4ea72e"/>
              </a:solidFill>
              <a:tailEnd len="med" type="triangle" w="med"/>
            </a:ln>
            <a:effectLst>
              <a:outerShdw blurRad="39960" dir="5400000" dist="20160" rotWithShape="0">
                <a:srgbClr val="000000">
                  <a:alpha val="38000"/>
                </a:srgbClr>
              </a:outerShdw>
            </a:effectLst>
          </p:spPr>
          <p:style>
            <a:lnRef idx="2">
              <a:schemeClr val="accent6"/>
            </a:lnRef>
            <a:fillRef idx="0">
              <a:schemeClr val="accent6"/>
            </a:fillRef>
            <a:effectRef idx="1">
              <a:schemeClr val="accent6"/>
            </a:effectRef>
            <a:fontRef idx="minor"/>
          </p:style>
        </p:sp>
        <p:sp>
          <p:nvSpPr>
            <p:cNvPr id="268" name="Straight Arrow Connector 51"/>
            <p:cNvSpPr/>
            <p:nvPr/>
          </p:nvSpPr>
          <p:spPr>
            <a:xfrm flipV="1">
              <a:off x="8475840" y="1627560"/>
              <a:ext cx="360" cy="1329840"/>
            </a:xfrm>
            <a:custGeom>
              <a:avLst/>
              <a:gdLst/>
              <a:ahLst/>
              <a:rect l="l" t="t" r="r" b="b"/>
              <a:pathLst>
                <a:path w="21600" h="21600">
                  <a:moveTo>
                    <a:pt x="0" y="0"/>
                  </a:moveTo>
                  <a:lnTo>
                    <a:pt x="21600" y="21600"/>
                  </a:lnTo>
                </a:path>
              </a:pathLst>
            </a:custGeom>
            <a:noFill/>
            <a:ln w="28575">
              <a:solidFill>
                <a:srgbClr val="4ea72e"/>
              </a:solidFill>
              <a:tailEnd len="med" type="triangle" w="med"/>
            </a:ln>
            <a:effectLst>
              <a:outerShdw blurRad="39960" dir="5400000" dist="20160" rotWithShape="0">
                <a:srgbClr val="000000">
                  <a:alpha val="38000"/>
                </a:srgbClr>
              </a:outerShdw>
            </a:effectLst>
          </p:spPr>
          <p:style>
            <a:lnRef idx="2">
              <a:schemeClr val="accent6"/>
            </a:lnRef>
            <a:fillRef idx="0">
              <a:schemeClr val="accent6"/>
            </a:fillRef>
            <a:effectRef idx="1">
              <a:schemeClr val="accent6"/>
            </a:effectRef>
            <a:fontRef idx="minor"/>
          </p:style>
        </p:sp>
        <p:sp>
          <p:nvSpPr>
            <p:cNvPr id="269" name="Straight Connector 53"/>
            <p:cNvSpPr/>
            <p:nvPr/>
          </p:nvSpPr>
          <p:spPr>
            <a:xfrm flipH="1">
              <a:off x="8166600" y="1630800"/>
              <a:ext cx="30924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sp>
        <p:sp>
          <p:nvSpPr>
            <p:cNvPr id="270" name="Straight Arrow Connector 55"/>
            <p:cNvSpPr/>
            <p:nvPr/>
          </p:nvSpPr>
          <p:spPr>
            <a:xfrm flipV="1">
              <a:off x="8321040" y="1185120"/>
              <a:ext cx="360" cy="438840"/>
            </a:xfrm>
            <a:custGeom>
              <a:avLst/>
              <a:gdLst/>
              <a:ahLst/>
              <a:rect l="l" t="t" r="r" b="b"/>
              <a:pathLst>
                <a:path w="21600" h="21600">
                  <a:moveTo>
                    <a:pt x="0" y="0"/>
                  </a:moveTo>
                  <a:lnTo>
                    <a:pt x="21600" y="21600"/>
                  </a:lnTo>
                </a:path>
              </a:pathLst>
            </a:custGeom>
            <a:noFill/>
            <a:ln w="28575">
              <a:solidFill>
                <a:srgbClr val="4ea72e"/>
              </a:solidFill>
              <a:tailEnd len="med" type="triangle" w="med"/>
            </a:ln>
            <a:effectLst>
              <a:outerShdw blurRad="39960" dir="5400000" dist="20160" rotWithShape="0">
                <a:srgbClr val="000000">
                  <a:alpha val="38000"/>
                </a:srgbClr>
              </a:outerShdw>
            </a:effectLst>
          </p:spPr>
          <p:style>
            <a:lnRef idx="2">
              <a:schemeClr val="accent6"/>
            </a:lnRef>
            <a:fillRef idx="0">
              <a:schemeClr val="accent6"/>
            </a:fillRef>
            <a:effectRef idx="1">
              <a:schemeClr val="accent6"/>
            </a:effectRef>
            <a:fontRef idx="minor"/>
          </p:style>
        </p:sp>
        <p:sp>
          <p:nvSpPr>
            <p:cNvPr id="271" name="Straight Connector 57"/>
            <p:cNvSpPr/>
            <p:nvPr/>
          </p:nvSpPr>
          <p:spPr>
            <a:xfrm flipH="1">
              <a:off x="8321040" y="1188720"/>
              <a:ext cx="2029680" cy="360"/>
            </a:xfrm>
            <a:prstGeom prst="line">
              <a:avLst/>
            </a:prstGeom>
            <a:ln w="28575">
              <a:solidFill>
                <a:srgbClr val="4ea72e"/>
              </a:solidFill>
            </a:ln>
          </p:spPr>
          <p:style>
            <a:lnRef idx="2">
              <a:schemeClr val="accent6"/>
            </a:lnRef>
            <a:fillRef idx="0">
              <a:schemeClr val="accent6"/>
            </a:fillRef>
            <a:effectRef idx="1">
              <a:schemeClr val="accent6"/>
            </a:effectRef>
            <a:fontRef idx="minor"/>
          </p:style>
        </p:sp>
        <p:sp>
          <p:nvSpPr>
            <p:cNvPr id="272" name="Straight Arrow Connector 62"/>
            <p:cNvSpPr/>
            <p:nvPr/>
          </p:nvSpPr>
          <p:spPr>
            <a:xfrm flipV="1">
              <a:off x="9315000" y="901800"/>
              <a:ext cx="360" cy="279720"/>
            </a:xfrm>
            <a:custGeom>
              <a:avLst/>
              <a:gdLst/>
              <a:ahLst/>
              <a:rect l="l" t="t" r="r" b="b"/>
              <a:pathLst>
                <a:path w="21600" h="21600">
                  <a:moveTo>
                    <a:pt x="0" y="0"/>
                  </a:moveTo>
                  <a:lnTo>
                    <a:pt x="21600" y="21600"/>
                  </a:lnTo>
                </a:path>
              </a:pathLst>
            </a:custGeom>
            <a:noFill/>
            <a:ln w="28575">
              <a:solidFill>
                <a:srgbClr val="4ea72e"/>
              </a:solidFill>
              <a:tailEnd len="med" type="triangle" w="med"/>
            </a:ln>
            <a:effectLst>
              <a:outerShdw blurRad="39960" dir="5400000" dist="20160" rotWithShape="0">
                <a:srgbClr val="000000">
                  <a:alpha val="38000"/>
                </a:srgbClr>
              </a:outerShdw>
            </a:effectLst>
          </p:spPr>
          <p:style>
            <a:lnRef idx="2">
              <a:schemeClr val="accent6"/>
            </a:lnRef>
            <a:fillRef idx="0">
              <a:schemeClr val="accent6"/>
            </a:fillRef>
            <a:effectRef idx="1">
              <a:schemeClr val="accent6"/>
            </a:effectRef>
            <a:fontRef idx="minor"/>
          </p:style>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2800" spc="-1" strike="noStrike">
                <a:solidFill>
                  <a:srgbClr val="000000"/>
                </a:solidFill>
                <a:latin typeface="Arial"/>
                <a:ea typeface="DejaVu Sans"/>
              </a:rPr>
              <a:t>Temporal target realized volatility correlation : pearson correlation between stocks for all time_ids.</a:t>
            </a:r>
            <a:endParaRPr b="0" lang="en-US" sz="2800" spc="-1" strike="noStrike">
              <a:solidFill>
                <a:srgbClr val="000000"/>
              </a:solidFill>
              <a:latin typeface="Arial"/>
            </a:endParaRPr>
          </a:p>
        </p:txBody>
      </p:sp>
      <p:sp>
        <p:nvSpPr>
          <p:cNvPr id="27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pic>
        <p:nvPicPr>
          <p:cNvPr id="275" name="Picture 4" descr=""/>
          <p:cNvPicPr/>
          <p:nvPr/>
        </p:nvPicPr>
        <p:blipFill>
          <a:blip r:embed="rId1"/>
          <a:stretch/>
        </p:blipFill>
        <p:spPr>
          <a:xfrm>
            <a:off x="7812360" y="2049120"/>
            <a:ext cx="3886200" cy="4239360"/>
          </a:xfrm>
          <a:prstGeom prst="rect">
            <a:avLst/>
          </a:prstGeom>
          <a:ln w="0">
            <a:noFill/>
          </a:ln>
        </p:spPr>
      </p:pic>
      <p:pic>
        <p:nvPicPr>
          <p:cNvPr id="276" name="Picture 6" descr=""/>
          <p:cNvPicPr/>
          <p:nvPr/>
        </p:nvPicPr>
        <p:blipFill>
          <a:blip r:embed="rId2"/>
          <a:stretch/>
        </p:blipFill>
        <p:spPr>
          <a:xfrm>
            <a:off x="4452120" y="1252080"/>
            <a:ext cx="3280320" cy="2914920"/>
          </a:xfrm>
          <a:prstGeom prst="rect">
            <a:avLst/>
          </a:prstGeom>
          <a:ln w="0">
            <a:noFill/>
          </a:ln>
        </p:spPr>
      </p:pic>
      <p:pic>
        <p:nvPicPr>
          <p:cNvPr id="277" name="Picture 8" descr=""/>
          <p:cNvPicPr/>
          <p:nvPr/>
        </p:nvPicPr>
        <p:blipFill>
          <a:blip r:embed="rId3"/>
          <a:stretch/>
        </p:blipFill>
        <p:spPr>
          <a:xfrm>
            <a:off x="837720" y="4630320"/>
            <a:ext cx="6782400" cy="18590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2800" spc="-1" strike="noStrike">
                <a:solidFill>
                  <a:srgbClr val="000000"/>
                </a:solidFill>
                <a:latin typeface="Arial"/>
                <a:ea typeface="DejaVu Sans"/>
              </a:rPr>
              <a:t>Temporal target realized volatility correlation : pearson correlation between stocks for all time_ids.</a:t>
            </a:r>
            <a:endParaRPr b="0" lang="en-US" sz="2800" spc="-1" strike="noStrike">
              <a:solidFill>
                <a:srgbClr val="000000"/>
              </a:solidFill>
              <a:latin typeface="Arial"/>
            </a:endParaRPr>
          </a:p>
        </p:txBody>
      </p:sp>
      <p:sp>
        <p:nvSpPr>
          <p:cNvPr id="279" name="PlaceHolder 2"/>
          <p:cNvSpPr>
            <a:spLocks noGrp="1"/>
          </p:cNvSpPr>
          <p:nvPr>
            <p:ph/>
          </p:nvPr>
        </p:nvSpPr>
        <p:spPr>
          <a:xfrm>
            <a:off x="837720" y="1825560"/>
            <a:ext cx="352800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To select the number of clusters around 10 – 40, a few linkages were tried.</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Median and average are chosen. </a:t>
            </a:r>
            <a:endParaRPr b="0" lang="en-US" sz="2000" spc="-1" strike="noStrike">
              <a:solidFill>
                <a:srgbClr val="000000"/>
              </a:solidFill>
              <a:latin typeface="Arial"/>
            </a:endParaRPr>
          </a:p>
        </p:txBody>
      </p:sp>
      <p:pic>
        <p:nvPicPr>
          <p:cNvPr id="280" name="Picture 6" descr=""/>
          <p:cNvPicPr/>
          <p:nvPr/>
        </p:nvPicPr>
        <p:blipFill>
          <a:blip r:embed="rId1"/>
          <a:stretch/>
        </p:blipFill>
        <p:spPr>
          <a:xfrm>
            <a:off x="4643640" y="351000"/>
            <a:ext cx="7540920" cy="65034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Raw data</a:t>
            </a:r>
            <a:endParaRPr b="0" lang="en-US" sz="4400" spc="-1" strike="noStrike">
              <a:solidFill>
                <a:srgbClr val="000000"/>
              </a:solidFill>
              <a:latin typeface="Arial"/>
            </a:endParaRPr>
          </a:p>
        </p:txBody>
      </p:sp>
      <p:sp>
        <p:nvSpPr>
          <p:cNvPr id="12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pic>
        <p:nvPicPr>
          <p:cNvPr id="130" name="Picture 29" descr=""/>
          <p:cNvPicPr/>
          <p:nvPr/>
        </p:nvPicPr>
        <p:blipFill>
          <a:blip r:embed="rId1"/>
          <a:stretch/>
        </p:blipFill>
        <p:spPr>
          <a:xfrm>
            <a:off x="8239320" y="782640"/>
            <a:ext cx="3508560" cy="1343520"/>
          </a:xfrm>
          <a:prstGeom prst="rect">
            <a:avLst/>
          </a:prstGeom>
          <a:ln w="0">
            <a:noFill/>
          </a:ln>
        </p:spPr>
      </p:pic>
      <p:pic>
        <p:nvPicPr>
          <p:cNvPr id="131" name="Picture 33" descr=""/>
          <p:cNvPicPr/>
          <p:nvPr/>
        </p:nvPicPr>
        <p:blipFill>
          <a:blip r:embed="rId2"/>
          <a:stretch/>
        </p:blipFill>
        <p:spPr>
          <a:xfrm>
            <a:off x="8239320" y="2305800"/>
            <a:ext cx="3501000" cy="1596960"/>
          </a:xfrm>
          <a:prstGeom prst="rect">
            <a:avLst/>
          </a:prstGeom>
          <a:ln w="0">
            <a:noFill/>
          </a:ln>
        </p:spPr>
      </p:pic>
      <p:pic>
        <p:nvPicPr>
          <p:cNvPr id="132" name="Picture 36" descr=""/>
          <p:cNvPicPr/>
          <p:nvPr/>
        </p:nvPicPr>
        <p:blipFill>
          <a:blip r:embed="rId3"/>
          <a:stretch/>
        </p:blipFill>
        <p:spPr>
          <a:xfrm>
            <a:off x="8239320" y="4082760"/>
            <a:ext cx="2622240" cy="932400"/>
          </a:xfrm>
          <a:prstGeom prst="rect">
            <a:avLst/>
          </a:prstGeom>
          <a:ln w="0">
            <a:noFill/>
          </a:ln>
        </p:spPr>
      </p:pic>
      <p:pic>
        <p:nvPicPr>
          <p:cNvPr id="133" name="Picture 40" descr=""/>
          <p:cNvPicPr/>
          <p:nvPr/>
        </p:nvPicPr>
        <p:blipFill>
          <a:blip r:embed="rId4"/>
          <a:stretch/>
        </p:blipFill>
        <p:spPr>
          <a:xfrm>
            <a:off x="8239320" y="5131080"/>
            <a:ext cx="2075040" cy="1142280"/>
          </a:xfrm>
          <a:prstGeom prst="rect">
            <a:avLst/>
          </a:prstGeom>
          <a:ln w="0">
            <a:noFill/>
          </a:ln>
        </p:spPr>
      </p:pic>
      <p:sp>
        <p:nvSpPr>
          <p:cNvPr id="134" name="Rectangle: Rounded Corners 15"/>
          <p:cNvSpPr/>
          <p:nvPr/>
        </p:nvSpPr>
        <p:spPr>
          <a:xfrm>
            <a:off x="2292480" y="1825560"/>
            <a:ext cx="5691240" cy="4545000"/>
          </a:xfrm>
          <a:prstGeom prst="roundRect">
            <a:avLst>
              <a:gd name="adj" fmla="val 16667"/>
            </a:avLst>
          </a:prstGeom>
          <a:solidFill>
            <a:schemeClr val="accent1">
              <a:lumMod val="40000"/>
              <a:lumOff val="6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u="sng">
                <a:solidFill>
                  <a:srgbClr val="000000"/>
                </a:solidFill>
                <a:uFillTx/>
                <a:latin typeface="Calibri"/>
                <a:ea typeface="DejaVu Sans"/>
              </a:rPr>
              <a:t>Raw Data</a:t>
            </a:r>
            <a:endParaRPr b="0" lang="en-US" sz="1800" spc="-1" strike="noStrike">
              <a:latin typeface="Arial"/>
            </a:endParaRPr>
          </a:p>
          <a:p>
            <a:pPr marL="228600" indent="-228600">
              <a:lnSpc>
                <a:spcPct val="100000"/>
              </a:lnSpc>
              <a:buClr>
                <a:srgbClr val="000000"/>
              </a:buClr>
              <a:buFont typeface="StarSymbol"/>
              <a:buAutoNum type="arabicParenR"/>
            </a:pPr>
            <a:r>
              <a:rPr b="1" lang="en-SG" sz="1100" spc="-1" strike="noStrike">
                <a:solidFill>
                  <a:srgbClr val="000000"/>
                </a:solidFill>
                <a:latin typeface="Calibri"/>
                <a:ea typeface="DejaVu Sans"/>
              </a:rPr>
              <a:t>book_train.parquet: </a:t>
            </a:r>
            <a:r>
              <a:rPr b="0" lang="en-SG" sz="1100" spc="-1" strike="noStrike">
                <a:solidFill>
                  <a:srgbClr val="000000"/>
                </a:solidFill>
                <a:latin typeface="Calibri"/>
                <a:ea typeface="DejaVu Sans"/>
              </a:rPr>
              <a:t>contains sub-directory with 112 files. Each file e.g. a) below represents a stock and contains columns  “</a:t>
            </a:r>
            <a:r>
              <a:rPr b="0" lang="en-US" sz="1100" spc="-1" strike="noStrike">
                <a:solidFill>
                  <a:srgbClr val="000000"/>
                </a:solidFill>
                <a:latin typeface="Calibri"/>
                <a:ea typeface="DejaVu Sans"/>
              </a:rPr>
              <a:t>time_id”, “seconds_in_bucket”, “bid_price1”, “ask_price1”, “bid_price2”, “ask_price2”, “bid_size1”, “ask_size1”, “bid_size2” ,”ask_size2”. “time_id ” is shuffled and NOT in ascending order. Inside a “time_id” the “seconds_in_bucket” are in ascending order although NOT consecutive.</a:t>
            </a:r>
            <a:endParaRPr b="0" lang="en-US" sz="1100" spc="-1" strike="noStrike">
              <a:latin typeface="Arial"/>
            </a:endParaRPr>
          </a:p>
          <a:p>
            <a:pPr lvl="1" marL="685800" indent="-228600">
              <a:lnSpc>
                <a:spcPct val="100000"/>
              </a:lnSpc>
              <a:buClr>
                <a:srgbClr val="000000"/>
              </a:buClr>
              <a:buFont typeface="Calibri Light"/>
              <a:buAutoNum type="alphaLcParenR"/>
            </a:pPr>
            <a:r>
              <a:rPr b="0" lang="en-US" sz="1100" spc="-1" strike="noStrike">
                <a:solidFill>
                  <a:srgbClr val="000000"/>
                </a:solidFill>
                <a:latin typeface="Calibri"/>
                <a:ea typeface="DejaVu Sans"/>
              </a:rPr>
              <a:t>Stock_id=0 : file schema/metadata shown on right</a:t>
            </a:r>
            <a:endParaRPr b="0" lang="en-US" sz="1100" spc="-1" strike="noStrike">
              <a:latin typeface="Arial"/>
            </a:endParaRPr>
          </a:p>
          <a:p>
            <a:pPr marL="228600" indent="-228600">
              <a:lnSpc>
                <a:spcPct val="100000"/>
              </a:lnSpc>
              <a:buClr>
                <a:srgbClr val="000000"/>
              </a:buClr>
              <a:buFont typeface="Calibri Light"/>
              <a:buAutoNum type="arabicParenR"/>
            </a:pPr>
            <a:r>
              <a:rPr b="1" lang="en-US" sz="1100" spc="-1" strike="noStrike">
                <a:solidFill>
                  <a:srgbClr val="000000"/>
                </a:solidFill>
                <a:latin typeface="Calibri"/>
                <a:ea typeface="DejaVu Sans"/>
              </a:rPr>
              <a:t>trade_train.parquet:</a:t>
            </a:r>
            <a:r>
              <a:rPr b="0" lang="en-US" sz="1100" spc="-1" strike="noStrike">
                <a:solidFill>
                  <a:srgbClr val="000000"/>
                </a:solidFill>
                <a:latin typeface="Calibri"/>
                <a:ea typeface="DejaVu Sans"/>
              </a:rPr>
              <a:t> </a:t>
            </a:r>
            <a:r>
              <a:rPr b="0" lang="en-SG" sz="1100" spc="-1" strike="noStrike">
                <a:solidFill>
                  <a:srgbClr val="000000"/>
                </a:solidFill>
                <a:latin typeface="Calibri"/>
                <a:ea typeface="DejaVu Sans"/>
              </a:rPr>
              <a:t>contains sub-directory with 112 files of same stocks as above. It contains columns “</a:t>
            </a:r>
            <a:r>
              <a:rPr b="0" lang="en-US" sz="1100" spc="-1" strike="noStrike">
                <a:solidFill>
                  <a:srgbClr val="000000"/>
                </a:solidFill>
                <a:latin typeface="Calibri"/>
                <a:ea typeface="DejaVu Sans"/>
              </a:rPr>
              <a:t>time_id”, “seconds_in_bucket”, “price”, “size”, “order_count”, “stock_id”. “price” refers to a</a:t>
            </a:r>
            <a:r>
              <a:rPr b="0" lang="en-SG" sz="1100" spc="-1" strike="noStrike">
                <a:solidFill>
                  <a:srgbClr val="000000"/>
                </a:solidFill>
                <a:latin typeface="Calibri"/>
                <a:ea typeface="DejaVu Sans"/>
              </a:rPr>
              <a:t>ctual trade execution price with prices weighted averaged by the order size (number of shares) in each transaction (order_count) in one second.</a:t>
            </a:r>
            <a:r>
              <a:rPr b="0" lang="en-US" sz="1100" spc="-1" strike="noStrike">
                <a:solidFill>
                  <a:srgbClr val="000000"/>
                </a:solidFill>
                <a:latin typeface="Calibri"/>
                <a:ea typeface="DejaVu Sans"/>
              </a:rPr>
              <a:t>  “order_count” refers to the number of unique trade orders taking place. “size” refers to the sum number of shares traded from all the order_counts.</a:t>
            </a:r>
            <a:endParaRPr b="0" lang="en-US" sz="1100" spc="-1" strike="noStrike">
              <a:latin typeface="Arial"/>
            </a:endParaRPr>
          </a:p>
          <a:p>
            <a:pPr marL="228600" indent="-228600">
              <a:lnSpc>
                <a:spcPct val="100000"/>
              </a:lnSpc>
              <a:buClr>
                <a:srgbClr val="000000"/>
              </a:buClr>
              <a:buFont typeface="Calibri Light"/>
              <a:buAutoNum type="arabicParenR"/>
            </a:pPr>
            <a:r>
              <a:rPr b="1" lang="en-US" sz="1100" spc="-1" strike="noStrike">
                <a:solidFill>
                  <a:srgbClr val="000000"/>
                </a:solidFill>
                <a:latin typeface="Calibri"/>
                <a:ea typeface="DejaVu Sans"/>
              </a:rPr>
              <a:t>train.csv: </a:t>
            </a:r>
            <a:r>
              <a:rPr b="0" lang="en-US" sz="1100" spc="-1" strike="noStrike">
                <a:solidFill>
                  <a:srgbClr val="000000"/>
                </a:solidFill>
                <a:latin typeface="Calibri"/>
                <a:ea typeface="DejaVu Sans"/>
              </a:rPr>
              <a:t>contains</a:t>
            </a:r>
            <a:r>
              <a:rPr b="1" lang="en-US" sz="1100" spc="-1" strike="noStrike">
                <a:solidFill>
                  <a:srgbClr val="000000"/>
                </a:solidFill>
                <a:latin typeface="Calibri"/>
                <a:ea typeface="DejaVu Sans"/>
              </a:rPr>
              <a:t> </a:t>
            </a:r>
            <a:r>
              <a:rPr b="0" lang="en-SG" sz="1100" spc="-1" strike="noStrike">
                <a:solidFill>
                  <a:srgbClr val="000000"/>
                </a:solidFill>
                <a:latin typeface="Calibri"/>
                <a:ea typeface="DejaVu Sans"/>
              </a:rPr>
              <a:t>columns “</a:t>
            </a:r>
            <a:r>
              <a:rPr b="0" lang="en-US" sz="1100" spc="-1" strike="noStrike">
                <a:solidFill>
                  <a:srgbClr val="000000"/>
                </a:solidFill>
                <a:latin typeface="Calibri"/>
                <a:ea typeface="DejaVu Sans"/>
              </a:rPr>
              <a:t>time_id”, “target”, “stock_id”.</a:t>
            </a:r>
            <a:endParaRPr b="0" lang="en-US" sz="1100" spc="-1" strike="noStrike">
              <a:latin typeface="Arial"/>
            </a:endParaRPr>
          </a:p>
          <a:p>
            <a:pPr algn="ctr">
              <a:lnSpc>
                <a:spcPct val="100000"/>
              </a:lnSpc>
              <a:buNone/>
            </a:pPr>
            <a:r>
              <a:rPr b="0" lang="en-SG" sz="1800" spc="-1" strike="noStrike" u="sng">
                <a:solidFill>
                  <a:srgbClr val="000000"/>
                </a:solidFill>
                <a:uFillTx/>
                <a:latin typeface="Calibri"/>
                <a:ea typeface="DejaVu Sans"/>
              </a:rPr>
              <a:t>Augmented Raw Data</a:t>
            </a:r>
            <a:endParaRPr b="0" lang="en-US" sz="1800" spc="-1" strike="noStrike">
              <a:latin typeface="Arial"/>
            </a:endParaRPr>
          </a:p>
          <a:p>
            <a:pPr marL="228600" indent="-228600">
              <a:lnSpc>
                <a:spcPct val="100000"/>
              </a:lnSpc>
              <a:buClr>
                <a:srgbClr val="000000"/>
              </a:buClr>
              <a:buFont typeface="Calibri Light"/>
              <a:buAutoNum type="arabicParenR"/>
            </a:pPr>
            <a:r>
              <a:rPr b="1" lang="en-SG" sz="1100" spc="-1" strike="noStrike">
                <a:solidFill>
                  <a:srgbClr val="000000"/>
                </a:solidFill>
                <a:latin typeface="Calibri"/>
                <a:ea typeface="DejaVu Sans"/>
              </a:rPr>
              <a:t>20_min_volatitliy.parquet: </a:t>
            </a:r>
            <a:r>
              <a:rPr b="0" lang="en-SG" sz="1100" spc="-1" strike="noStrike">
                <a:solidFill>
                  <a:srgbClr val="000000"/>
                </a:solidFill>
                <a:latin typeface="Calibri"/>
                <a:ea typeface="DejaVu Sans"/>
              </a:rPr>
              <a:t>contains sub-directory with two files a) and b) below and each containing columns “stock_id-time_id”, “target”, ”first_10_min_vol”. “first_10_min_vol” column has first 10 mins. calculated realized volatility from inputs in book_train.parquet. “target” column has second 10 mins realized volatility. Inputs to calculation of “target” are unknown. </a:t>
            </a:r>
            <a:endParaRPr b="0" lang="en-US" sz="1100" spc="-1" strike="noStrike">
              <a:latin typeface="Arial"/>
            </a:endParaRPr>
          </a:p>
          <a:p>
            <a:pPr lvl="1" marL="685800" indent="-228600">
              <a:lnSpc>
                <a:spcPct val="100000"/>
              </a:lnSpc>
              <a:buClr>
                <a:srgbClr val="000000"/>
              </a:buClr>
              <a:buFont typeface="Calibri Light"/>
              <a:buAutoNum type="alphaLcParenR"/>
            </a:pPr>
            <a:r>
              <a:rPr b="1" lang="en-US" sz="1100" spc="-1" strike="noStrike">
                <a:solidFill>
                  <a:srgbClr val="000000"/>
                </a:solidFill>
                <a:latin typeface="Calibri"/>
                <a:ea typeface="DejaVu Sans"/>
              </a:rPr>
              <a:t>20_min_volatility_all_stocks.parquet: </a:t>
            </a:r>
            <a:r>
              <a:rPr b="0" lang="en-US" sz="1100" spc="-1" strike="noStrike">
                <a:solidFill>
                  <a:srgbClr val="000000"/>
                </a:solidFill>
                <a:latin typeface="Calibri"/>
                <a:ea typeface="DejaVu Sans"/>
              </a:rPr>
              <a:t>all stocks concatenated on axis=0 </a:t>
            </a:r>
            <a:endParaRPr b="0" lang="en-US" sz="1100" spc="-1" strike="noStrike">
              <a:latin typeface="Arial"/>
            </a:endParaRPr>
          </a:p>
          <a:p>
            <a:pPr lvl="1" marL="685800" indent="-228600">
              <a:lnSpc>
                <a:spcPct val="100000"/>
              </a:lnSpc>
              <a:buClr>
                <a:srgbClr val="000000"/>
              </a:buClr>
              <a:buFont typeface="Calibri Light"/>
              <a:buAutoNum type="alphaLcParenR"/>
            </a:pPr>
            <a:r>
              <a:rPr b="1" lang="en-SG" sz="1100" spc="-1" strike="noStrike">
                <a:solidFill>
                  <a:srgbClr val="000000"/>
                </a:solidFill>
                <a:latin typeface="Calibri"/>
                <a:ea typeface="DejaVu Sans"/>
              </a:rPr>
              <a:t>stock_X_20_min_vol.parquet: </a:t>
            </a:r>
            <a:r>
              <a:rPr b="0" lang="en-SG" sz="1100" spc="-1" strike="noStrike">
                <a:solidFill>
                  <a:srgbClr val="000000"/>
                </a:solidFill>
                <a:latin typeface="Calibri"/>
                <a:ea typeface="DejaVu Sans"/>
              </a:rPr>
              <a:t>individual stock X. </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2800" spc="-1" strike="noStrike">
                <a:solidFill>
                  <a:srgbClr val="000000"/>
                </a:solidFill>
                <a:latin typeface="Arial"/>
                <a:ea typeface="DejaVu Sans"/>
              </a:rPr>
              <a:t>Temporal target realized volatility correlation : pearson correlation between stocks for all time_ids.</a:t>
            </a:r>
            <a:endParaRPr b="0" lang="en-US" sz="2800" spc="-1" strike="noStrike">
              <a:solidFill>
                <a:srgbClr val="000000"/>
              </a:solidFill>
              <a:latin typeface="Arial"/>
            </a:endParaRPr>
          </a:p>
        </p:txBody>
      </p:sp>
      <p:sp>
        <p:nvSpPr>
          <p:cNvPr id="28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pic>
        <p:nvPicPr>
          <p:cNvPr id="283" name="Picture 4" descr=""/>
          <p:cNvPicPr/>
          <p:nvPr/>
        </p:nvPicPr>
        <p:blipFill>
          <a:blip r:embed="rId1"/>
          <a:stretch/>
        </p:blipFill>
        <p:spPr>
          <a:xfrm>
            <a:off x="7342920" y="1434960"/>
            <a:ext cx="4707360" cy="5134680"/>
          </a:xfrm>
          <a:prstGeom prst="rect">
            <a:avLst/>
          </a:prstGeom>
          <a:ln w="0">
            <a:noFill/>
          </a:ln>
        </p:spPr>
      </p:pic>
      <p:pic>
        <p:nvPicPr>
          <p:cNvPr id="284" name="Picture 6" descr=""/>
          <p:cNvPicPr/>
          <p:nvPr/>
        </p:nvPicPr>
        <p:blipFill>
          <a:blip r:embed="rId2"/>
          <a:stretch/>
        </p:blipFill>
        <p:spPr>
          <a:xfrm>
            <a:off x="3653640" y="1429560"/>
            <a:ext cx="3547800" cy="3115080"/>
          </a:xfrm>
          <a:prstGeom prst="rect">
            <a:avLst/>
          </a:prstGeom>
          <a:ln w="0">
            <a:noFill/>
          </a:ln>
        </p:spPr>
      </p:pic>
      <p:pic>
        <p:nvPicPr>
          <p:cNvPr id="285" name="Picture 8" descr=""/>
          <p:cNvPicPr/>
          <p:nvPr/>
        </p:nvPicPr>
        <p:blipFill>
          <a:blip r:embed="rId3"/>
          <a:stretch/>
        </p:blipFill>
        <p:spPr>
          <a:xfrm>
            <a:off x="374040" y="4910040"/>
            <a:ext cx="6827400" cy="18698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2800" spc="-1" strike="noStrike">
                <a:solidFill>
                  <a:srgbClr val="000000"/>
                </a:solidFill>
                <a:latin typeface="Arial"/>
                <a:ea typeface="DejaVu Sans"/>
              </a:rPr>
              <a:t>Temporal target realized volatility correlation : pearson correlation between stocks for all time_ids.</a:t>
            </a:r>
            <a:endParaRPr b="0" lang="en-US" sz="2800" spc="-1" strike="noStrike">
              <a:solidFill>
                <a:srgbClr val="000000"/>
              </a:solidFill>
              <a:latin typeface="Arial"/>
            </a:endParaRPr>
          </a:p>
        </p:txBody>
      </p:sp>
      <p:sp>
        <p:nvSpPr>
          <p:cNvPr id="28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pic>
        <p:nvPicPr>
          <p:cNvPr id="288" name="Picture 4" descr=""/>
          <p:cNvPicPr/>
          <p:nvPr/>
        </p:nvPicPr>
        <p:blipFill>
          <a:blip r:embed="rId1"/>
          <a:stretch/>
        </p:blipFill>
        <p:spPr>
          <a:xfrm>
            <a:off x="164160" y="4483080"/>
            <a:ext cx="7675200" cy="2111400"/>
          </a:xfrm>
          <a:prstGeom prst="rect">
            <a:avLst/>
          </a:prstGeom>
          <a:ln w="0">
            <a:noFill/>
          </a:ln>
        </p:spPr>
      </p:pic>
      <p:pic>
        <p:nvPicPr>
          <p:cNvPr id="289" name="Picture 6" descr=""/>
          <p:cNvPicPr/>
          <p:nvPr/>
        </p:nvPicPr>
        <p:blipFill>
          <a:blip r:embed="rId2"/>
          <a:stretch/>
        </p:blipFill>
        <p:spPr>
          <a:xfrm>
            <a:off x="4948560" y="1825560"/>
            <a:ext cx="2891160" cy="2442600"/>
          </a:xfrm>
          <a:prstGeom prst="rect">
            <a:avLst/>
          </a:prstGeom>
          <a:ln w="0">
            <a:noFill/>
          </a:ln>
        </p:spPr>
      </p:pic>
      <p:pic>
        <p:nvPicPr>
          <p:cNvPr id="290" name="Picture 8" descr=""/>
          <p:cNvPicPr/>
          <p:nvPr/>
        </p:nvPicPr>
        <p:blipFill>
          <a:blip r:embed="rId3"/>
          <a:stretch/>
        </p:blipFill>
        <p:spPr>
          <a:xfrm>
            <a:off x="8034840" y="2368440"/>
            <a:ext cx="3985920" cy="43477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29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Finally, we choose only 4, 10, 26, 49 &amp; 90 clusters and store in </a:t>
            </a:r>
            <a:r>
              <a:rPr b="0" lang="en-US" sz="1400" spc="-1" strike="noStrike">
                <a:solidFill>
                  <a:srgbClr val="9cdcfe"/>
                </a:solidFill>
                <a:highlight>
                  <a:srgbClr val="1f1f1f"/>
                </a:highlight>
                <a:latin typeface="Consolas"/>
                <a:ea typeface="DejaVu Sans"/>
              </a:rPr>
              <a:t>final_pear_corr_target_vol_clusters.pkl</a:t>
            </a:r>
            <a:endParaRPr b="0" lang="en-US" sz="14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29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1523160" y="1122480"/>
            <a:ext cx="9137880" cy="2383920"/>
          </a:xfrm>
          <a:prstGeom prst="rect">
            <a:avLst/>
          </a:prstGeom>
          <a:noFill/>
          <a:ln w="0">
            <a:noFill/>
          </a:ln>
        </p:spPr>
        <p:txBody>
          <a:bodyPr lIns="0" rIns="0" tIns="0" bIns="0" anchor="b">
            <a:noAutofit/>
          </a:bodyPr>
          <a:p>
            <a:pPr algn="ctr">
              <a:lnSpc>
                <a:spcPct val="90000"/>
              </a:lnSpc>
              <a:buNone/>
            </a:pPr>
            <a:r>
              <a:rPr b="0" lang="en-SG" sz="6000" spc="-1" strike="noStrike">
                <a:solidFill>
                  <a:srgbClr val="000000"/>
                </a:solidFill>
                <a:latin typeface="Aptos Display"/>
                <a:ea typeface="DejaVu Sans"/>
              </a:rPr>
              <a:t>Liquidity Features</a:t>
            </a:r>
            <a:endParaRPr b="0" lang="en-US" sz="6000" spc="-1" strike="noStrike">
              <a:solidFill>
                <a:srgbClr val="000000"/>
              </a:solidFill>
              <a:latin typeface="Arial"/>
            </a:endParaRPr>
          </a:p>
        </p:txBody>
      </p:sp>
      <p:sp>
        <p:nvSpPr>
          <p:cNvPr id="296" name="PlaceHolder 2"/>
          <p:cNvSpPr>
            <a:spLocks noGrp="1"/>
          </p:cNvSpPr>
          <p:nvPr>
            <p:ph type="subTitle"/>
          </p:nvPr>
        </p:nvSpPr>
        <p:spPr>
          <a:xfrm>
            <a:off x="1523160" y="3602160"/>
            <a:ext cx="9137880" cy="1652040"/>
          </a:xfrm>
          <a:prstGeom prst="rect">
            <a:avLst/>
          </a:prstGeom>
          <a:noFill/>
          <a:ln w="0">
            <a:noFill/>
          </a:ln>
        </p:spPr>
        <p:txBody>
          <a:bodyPr lIns="0" rIns="0" tIns="0" bIns="0" anchor="t">
            <a:noAutofit/>
          </a:bodyPr>
          <a:p>
            <a:pPr algn="ctr">
              <a:buNone/>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Liquidity Features</a:t>
            </a:r>
            <a:endParaRPr b="0" lang="en-US" sz="4400" spc="-1" strike="noStrike">
              <a:solidFill>
                <a:srgbClr val="000000"/>
              </a:solidFill>
              <a:latin typeface="Arial"/>
            </a:endParaRPr>
          </a:p>
        </p:txBody>
      </p:sp>
      <p:sp>
        <p:nvSpPr>
          <p:cNvPr id="298"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Log transformation shrinks large positive values and extends values less than 1. Log transformation reduces skew of right skewed prices. Log trans. Of right skew price also helps to reduce kurtosis. However, on left skewed prices it increases skew and kurtosis.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log trans. of price centers the distribution around 0 from the normalized value of 1. It uses both positive and negative values which is easier for learning.</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pic>
        <p:nvPicPr>
          <p:cNvPr id="299" name="Picture 4" descr=""/>
          <p:cNvPicPr/>
          <p:nvPr/>
        </p:nvPicPr>
        <p:blipFill>
          <a:blip r:embed="rId1"/>
          <a:stretch/>
        </p:blipFill>
        <p:spPr>
          <a:xfrm>
            <a:off x="1709280" y="3439440"/>
            <a:ext cx="7564320" cy="1898280"/>
          </a:xfrm>
          <a:prstGeom prst="rect">
            <a:avLst/>
          </a:prstGeom>
          <a:ln w="0">
            <a:noFill/>
          </a:ln>
        </p:spPr>
      </p:pic>
      <p:sp>
        <p:nvSpPr>
          <p:cNvPr id="300" name="Parallelogram 3"/>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Liquidity Features</a:t>
            </a:r>
            <a:endParaRPr b="0" lang="en-US" sz="4400" spc="-1" strike="noStrike">
              <a:solidFill>
                <a:srgbClr val="000000"/>
              </a:solidFill>
              <a:latin typeface="Arial"/>
            </a:endParaRPr>
          </a:p>
        </p:txBody>
      </p:sp>
      <p:sp>
        <p:nvSpPr>
          <p:cNvPr id="302" name="PlaceHolder 2"/>
          <p:cNvSpPr>
            <a:spLocks noGrp="1"/>
          </p:cNvSpPr>
          <p:nvPr>
            <p:ph/>
          </p:nvPr>
        </p:nvSpPr>
        <p:spPr>
          <a:xfrm>
            <a:off x="837720" y="1825560"/>
            <a:ext cx="10509120" cy="455328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1800" spc="-1" strike="noStrike">
                <a:solidFill>
                  <a:srgbClr val="000000"/>
                </a:solidFill>
                <a:latin typeface="Aptos"/>
                <a:ea typeface="DejaVu Sans"/>
              </a:rPr>
              <a:t>Liquidity describes how much of an asset can be purchased or sold immediately without moving the market (i.e. significant price changes). It is inversely proportional to volatility and bid-ask spread. It is directly proportional to trade volume/ size. If there are many participants willing to trade at low bid-ask spreads, then the asset’s liquidity is said to be high.</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Aptos"/>
                <a:ea typeface="DejaVu Sans"/>
              </a:rPr>
              <a:t>There is an inverse relationship between Liq. &amp; Real. Vol.</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Aptos"/>
                <a:ea typeface="DejaVu Sans"/>
              </a:rPr>
              <a:t>Liquidity can be a leading indicator of (future) volatility. Monitoring liquidity metrics, such as bid-ask spreads, and trading volume can provide early signals about potential changes in volatility.</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Aptos"/>
                <a:ea typeface="DejaVu Sans"/>
              </a:rPr>
              <a:t>We can define a custom formula for liquidity based on the variables provided in the dataset.</a:t>
            </a:r>
            <a:endParaRPr b="0" lang="en-US" sz="1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800" spc="-1" strike="noStrike">
                <a:solidFill>
                  <a:srgbClr val="000000"/>
                </a:solidFill>
                <a:latin typeface="Aptos"/>
                <a:ea typeface="DejaVu Sans"/>
              </a:rPr>
              <a:t>The formula should have the following characteristics</a:t>
            </a:r>
            <a:endParaRPr b="0" lang="en-US" sz="18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US" sz="1400" spc="-1" strike="noStrike">
                <a:solidFill>
                  <a:srgbClr val="000000"/>
                </a:solidFill>
                <a:latin typeface="Aptos"/>
                <a:ea typeface="DejaVu Sans"/>
              </a:rPr>
              <a:t>High liquidity when bid or ask size is high</a:t>
            </a:r>
            <a:endParaRPr b="0" lang="en-US" sz="1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US" sz="1400" spc="-1" strike="noStrike">
                <a:solidFill>
                  <a:srgbClr val="000000"/>
                </a:solidFill>
                <a:latin typeface="Aptos"/>
                <a:ea typeface="DejaVu Sans"/>
              </a:rPr>
              <a:t>High liquidity when deviation of the trading price (realized WAP), x to either bid or ask price is small</a:t>
            </a:r>
            <a:endParaRPr b="0" lang="en-US" sz="1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US" sz="1400" spc="-1" strike="noStrike">
                <a:solidFill>
                  <a:srgbClr val="000000"/>
                </a:solidFill>
                <a:latin typeface="Aptos"/>
                <a:ea typeface="DejaVu Sans"/>
              </a:rPr>
              <a:t>High liquidity when more levels to the order book are added(although in only a diminishing way)</a:t>
            </a:r>
            <a:endParaRPr b="0" lang="en-US" sz="14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grpSp>
        <p:nvGrpSpPr>
          <p:cNvPr id="303" name="Group 10"/>
          <p:cNvGrpSpPr/>
          <p:nvPr/>
        </p:nvGrpSpPr>
        <p:grpSpPr>
          <a:xfrm>
            <a:off x="1130760" y="5562720"/>
            <a:ext cx="3833280" cy="1072080"/>
            <a:chOff x="1130760" y="5562720"/>
            <a:chExt cx="3833280" cy="1072080"/>
          </a:xfrm>
        </p:grpSpPr>
        <p:pic>
          <p:nvPicPr>
            <p:cNvPr id="304" name="Picture 4" descr=""/>
            <p:cNvPicPr/>
            <p:nvPr/>
          </p:nvPicPr>
          <p:blipFill>
            <a:blip r:embed="rId1"/>
            <a:stretch/>
          </p:blipFill>
          <p:spPr>
            <a:xfrm>
              <a:off x="1130760" y="5562720"/>
              <a:ext cx="3833280" cy="530280"/>
            </a:xfrm>
            <a:prstGeom prst="rect">
              <a:avLst/>
            </a:prstGeom>
            <a:ln w="0">
              <a:noFill/>
            </a:ln>
          </p:spPr>
        </p:pic>
        <p:pic>
          <p:nvPicPr>
            <p:cNvPr id="305" name="Picture 6" descr=""/>
            <p:cNvPicPr/>
            <p:nvPr/>
          </p:nvPicPr>
          <p:blipFill>
            <a:blip r:embed="rId2"/>
            <a:stretch/>
          </p:blipFill>
          <p:spPr>
            <a:xfrm>
              <a:off x="1130760" y="6199920"/>
              <a:ext cx="1169280" cy="220320"/>
            </a:xfrm>
            <a:prstGeom prst="rect">
              <a:avLst/>
            </a:prstGeom>
            <a:ln w="0">
              <a:noFill/>
            </a:ln>
          </p:spPr>
        </p:pic>
        <p:pic>
          <p:nvPicPr>
            <p:cNvPr id="306" name="Picture 8" descr=""/>
            <p:cNvPicPr/>
            <p:nvPr/>
          </p:nvPicPr>
          <p:blipFill>
            <a:blip r:embed="rId3"/>
            <a:stretch/>
          </p:blipFill>
          <p:spPr>
            <a:xfrm>
              <a:off x="1130760" y="6423480"/>
              <a:ext cx="1013760" cy="211320"/>
            </a:xfrm>
            <a:prstGeom prst="rect">
              <a:avLst/>
            </a:prstGeom>
            <a:ln w="0">
              <a:noFill/>
            </a:ln>
          </p:spPr>
        </p:pic>
      </p:grpSp>
      <p:sp>
        <p:nvSpPr>
          <p:cNvPr id="307" name="Parallelogram 3"/>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2400" spc="-1" strike="noStrike">
                <a:solidFill>
                  <a:srgbClr val="000000"/>
                </a:solidFill>
                <a:latin typeface="Aptos Display"/>
                <a:ea typeface="DejaVu Sans"/>
              </a:rPr>
              <a:t>Refer to “raw-liquidity-related features data generation ” section in final_summary_report.doc</a:t>
            </a:r>
            <a:endParaRPr b="0" lang="en-US" sz="2400" spc="-1" strike="noStrike">
              <a:solidFill>
                <a:srgbClr val="000000"/>
              </a:solidFill>
              <a:latin typeface="Arial"/>
            </a:endParaRPr>
          </a:p>
        </p:txBody>
      </p:sp>
      <p:sp>
        <p:nvSpPr>
          <p:cNvPr id="30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By BUCKETIZING IRREGULARLY SPACED DATA WITHIN FIRST 10 MINS FOR EACH STOCK TO MAKE THEM COMPARABLE ACROSS STOCKS. CREATE GRANULARITY WITHIN 10 FIRST MINS. This is a way to standardize data arriving at irregular seconds.</a:t>
            </a:r>
            <a:endParaRPr b="0" lang="en-US" sz="2000" spc="-1" strike="noStrike">
              <a:solidFill>
                <a:srgbClr val="000000"/>
              </a:solidFill>
              <a:latin typeface="Arial"/>
            </a:endParaRPr>
          </a:p>
        </p:txBody>
      </p:sp>
      <p:sp>
        <p:nvSpPr>
          <p:cNvPr id="310" name="Rectangle: Rounded Corners 4"/>
          <p:cNvSpPr/>
          <p:nvPr/>
        </p:nvSpPr>
        <p:spPr>
          <a:xfrm>
            <a:off x="1069200" y="3586680"/>
            <a:ext cx="8745120" cy="411120"/>
          </a:xfrm>
          <a:prstGeom prst="roundRect">
            <a:avLst>
              <a:gd name="adj" fmla="val 16667"/>
            </a:avLst>
          </a:prstGeom>
          <a:solidFill>
            <a:schemeClr val="tx2">
              <a:lumMod val="25000"/>
              <a:lumOff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train_buckets = create_dataSet(st_ids = list(np.unique(train['stock_id'])), dset = 'train')</a:t>
            </a:r>
            <a:endParaRPr b="0" lang="en-US" sz="1800" spc="-1" strike="noStrike">
              <a:latin typeface="Arial"/>
            </a:endParaRPr>
          </a:p>
        </p:txBody>
      </p:sp>
      <p:sp>
        <p:nvSpPr>
          <p:cNvPr id="311" name="Rectangle: Rounded Corners 3"/>
          <p:cNvSpPr/>
          <p:nvPr/>
        </p:nvSpPr>
        <p:spPr>
          <a:xfrm>
            <a:off x="3911400" y="4242240"/>
            <a:ext cx="3004200" cy="2612160"/>
          </a:xfrm>
          <a:prstGeom prst="roundRect">
            <a:avLst>
              <a:gd name="adj" fmla="val 16667"/>
            </a:avLst>
          </a:prstGeom>
          <a:solidFill>
            <a:schemeClr val="tx2">
              <a:lumMod val="25000"/>
              <a:lumOff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1" lang="en-SG" sz="1200" spc="-1" strike="noStrike">
                <a:solidFill>
                  <a:srgbClr val="ffffff"/>
                </a:solidFill>
                <a:latin typeface="Aptos"/>
                <a:ea typeface="DejaVu Sans"/>
              </a:rPr>
              <a:t>create_dataset()</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n-SG" sz="1200" spc="-1" strike="noStrike">
                <a:solidFill>
                  <a:srgbClr val="ffffff"/>
                </a:solidFill>
                <a:latin typeface="Aptos"/>
                <a:ea typeface="DejaVu Sans"/>
              </a:rPr>
              <a:t>- create_stock_data()</a:t>
            </a:r>
            <a:endParaRPr b="0" lang="en-US" sz="1200" spc="-1" strike="noStrike">
              <a:latin typeface="Arial"/>
            </a:endParaRPr>
          </a:p>
          <a:p>
            <a:pPr>
              <a:lnSpc>
                <a:spcPct val="100000"/>
              </a:lnSpc>
              <a:buNone/>
            </a:pPr>
            <a:endParaRPr b="0" lang="en-US" sz="1800" spc="-1" strike="noStrike">
              <a:latin typeface="Arial"/>
            </a:endParaRPr>
          </a:p>
        </p:txBody>
      </p:sp>
      <p:sp>
        <p:nvSpPr>
          <p:cNvPr id="312" name="Straight Arrow Connector 6"/>
          <p:cNvSpPr/>
          <p:nvPr/>
        </p:nvSpPr>
        <p:spPr>
          <a:xfrm flipV="1">
            <a:off x="6918840" y="5470920"/>
            <a:ext cx="1913760" cy="72000"/>
          </a:xfrm>
          <a:custGeom>
            <a:avLst/>
            <a:gdLst/>
            <a:ahLst/>
            <a:rect l="l" t="t" r="r" b="b"/>
            <a:pathLst>
              <a:path w="21600" h="21600">
                <a:moveTo>
                  <a:pt x="0" y="0"/>
                </a:moveTo>
                <a:lnTo>
                  <a:pt x="21600" y="21600"/>
                </a:lnTo>
              </a:path>
            </a:pathLst>
          </a:custGeom>
          <a:noFill/>
          <a:ln>
            <a:solidFill>
              <a:srgbClr val="156082"/>
            </a:solidFill>
            <a:tailEnd len="med" type="triangle" w="med"/>
          </a:ln>
          <a:effectLst>
            <a:outerShdw blurRad="3996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13" name="Straight Connector 10"/>
          <p:cNvSpPr/>
          <p:nvPr/>
        </p:nvSpPr>
        <p:spPr>
          <a:xfrm flipH="1">
            <a:off x="5415120" y="4001040"/>
            <a:ext cx="28440" cy="240840"/>
          </a:xfrm>
          <a:prstGeom prst="line">
            <a:avLst/>
          </a:prstGeom>
          <a:ln>
            <a:solidFill>
              <a:srgbClr val="156082"/>
            </a:solidFill>
          </a:ln>
        </p:spPr>
        <p:style>
          <a:lnRef idx="2">
            <a:schemeClr val="accent1"/>
          </a:lnRef>
          <a:fillRef idx="0">
            <a:schemeClr val="accent1"/>
          </a:fillRef>
          <a:effectRef idx="1">
            <a:schemeClr val="accent1"/>
          </a:effectRef>
          <a:fontRef idx="minor"/>
        </p:style>
      </p:sp>
      <p:sp>
        <p:nvSpPr>
          <p:cNvPr id="314" name="Rectangle: Rounded Corners 23"/>
          <p:cNvSpPr/>
          <p:nvPr/>
        </p:nvSpPr>
        <p:spPr>
          <a:xfrm>
            <a:off x="8836560" y="4166640"/>
            <a:ext cx="3004200" cy="2612160"/>
          </a:xfrm>
          <a:prstGeom prst="roundRect">
            <a:avLst>
              <a:gd name="adj" fmla="val 16667"/>
            </a:avLst>
          </a:prstGeom>
          <a:solidFill>
            <a:schemeClr val="tx2">
              <a:lumMod val="25000"/>
              <a:lumOff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endParaRPr b="0" lang="en-US" sz="1200" spc="-1" strike="noStrike">
              <a:latin typeface="Arial"/>
            </a:endParaRPr>
          </a:p>
          <a:p>
            <a:pPr>
              <a:lnSpc>
                <a:spcPct val="100000"/>
              </a:lnSpc>
              <a:buNone/>
            </a:pPr>
            <a:r>
              <a:rPr b="1" lang="en-SG" sz="1200" spc="-1" strike="noStrike">
                <a:solidFill>
                  <a:srgbClr val="ffffff"/>
                </a:solidFill>
                <a:latin typeface="Aptos"/>
                <a:ea typeface="DejaVu Sans"/>
              </a:rPr>
              <a:t>create_stock_data()</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1" lang="en-SG" sz="1200" spc="-1" strike="noStrike">
                <a:solidFill>
                  <a:srgbClr val="ffffff"/>
                </a:solidFill>
                <a:highlight>
                  <a:srgbClr val="ff00ff"/>
                </a:highlight>
                <a:latin typeface="Aptos"/>
                <a:ea typeface="DejaVu Sans"/>
              </a:rPr>
              <a:t>Next page</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800" spc="-1" strike="noStrike">
              <a:latin typeface="Arial"/>
            </a:endParaRPr>
          </a:p>
        </p:txBody>
      </p:sp>
      <p:sp>
        <p:nvSpPr>
          <p:cNvPr id="315" name="Parallelogram 26"/>
          <p:cNvSpPr/>
          <p:nvPr/>
        </p:nvSpPr>
        <p:spPr>
          <a:xfrm>
            <a:off x="3866760" y="14580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6caec"/>
        </a:solidFill>
      </p:bgPr>
    </p:bg>
    <p:spTree>
      <p:nvGrpSpPr>
        <p:cNvPr id="1" name=""/>
        <p:cNvGrpSpPr/>
        <p:nvPr/>
      </p:nvGrpSpPr>
      <p:grpSpPr>
        <a:xfrm>
          <a:off x="0" y="0"/>
          <a:ext cx="0" cy="0"/>
          <a:chOff x="0" y="0"/>
          <a:chExt cx="0" cy="0"/>
        </a:xfrm>
      </p:grpSpPr>
      <p:sp>
        <p:nvSpPr>
          <p:cNvPr id="31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4400" spc="-1" strike="noStrike">
                <a:solidFill>
                  <a:srgbClr val="000000"/>
                </a:solidFill>
                <a:latin typeface="Aptos Display"/>
                <a:ea typeface="DejaVu Sans"/>
              </a:rPr>
              <a:t>create_stock_data()</a:t>
            </a:r>
            <a:endParaRPr b="0" lang="en-US" sz="4400" spc="-1" strike="noStrike">
              <a:solidFill>
                <a:srgbClr val="000000"/>
              </a:solidFill>
              <a:latin typeface="Arial"/>
            </a:endParaRPr>
          </a:p>
        </p:txBody>
      </p:sp>
      <p:sp>
        <p:nvSpPr>
          <p:cNvPr id="317" name="PlaceHolder 2"/>
          <p:cNvSpPr>
            <a:spLocks noGrp="1"/>
          </p:cNvSpPr>
          <p:nvPr>
            <p:ph/>
          </p:nvPr>
        </p:nvSpPr>
        <p:spPr>
          <a:xfrm>
            <a:off x="837720" y="1825560"/>
            <a:ext cx="10509120" cy="466380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1300" spc="-1" strike="noStrike">
                <a:solidFill>
                  <a:srgbClr val="000000"/>
                </a:solidFill>
                <a:latin typeface="Aptos"/>
                <a:ea typeface="DejaVu Sans"/>
              </a:rPr>
              <a:t>Create ask volume at lvl 1&amp;2 by ask_price * bid_size similarly for bid</a:t>
            </a:r>
            <a:endParaRPr b="0" lang="en-US" sz="13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300" spc="-1" strike="noStrike">
                <a:solidFill>
                  <a:srgbClr val="000000"/>
                </a:solidFill>
                <a:latin typeface="Aptos"/>
                <a:ea typeface="DejaVu Sans"/>
              </a:rPr>
              <a:t>Take log of bid/ask prices</a:t>
            </a:r>
            <a:endParaRPr b="0" lang="en-US" sz="13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300" spc="-1" strike="noStrike">
                <a:solidFill>
                  <a:srgbClr val="000000"/>
                </a:solidFill>
                <a:latin typeface="Aptos"/>
                <a:ea typeface="DejaVu Sans"/>
              </a:rPr>
              <a:t>Calc. wap1 wap2 using log prices</a:t>
            </a:r>
            <a:endParaRPr b="0" lang="en-US" sz="13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300" spc="-1" strike="noStrike">
                <a:solidFill>
                  <a:srgbClr val="000000"/>
                </a:solidFill>
                <a:latin typeface="Aptos"/>
                <a:ea typeface="DejaVu Sans"/>
              </a:rPr>
              <a:t>Find equilibrium price, </a:t>
            </a:r>
            <a:r>
              <a:rPr b="0" lang="en-SG" sz="1000" spc="-1" strike="noStrike">
                <a:solidFill>
                  <a:srgbClr val="ce9178"/>
                </a:solidFill>
                <a:highlight>
                  <a:srgbClr val="1f1f1f"/>
                </a:highlight>
                <a:latin typeface="Consolas"/>
                <a:ea typeface="DejaVu Sans"/>
              </a:rPr>
              <a:t>wap_eqi_price0/1/2</a:t>
            </a:r>
            <a:r>
              <a:rPr b="0" lang="en-SG" sz="1300" spc="-1" strike="noStrike">
                <a:solidFill>
                  <a:srgbClr val="000000"/>
                </a:solidFill>
                <a:latin typeface="Aptos"/>
                <a:ea typeface="DejaVu Sans"/>
              </a:rPr>
              <a:t>  which is price at which supply quantity and demand quantity match and trades happen at this price.</a:t>
            </a:r>
            <a:endParaRPr b="0" lang="en-US" sz="1300" spc="-1" strike="noStrike">
              <a:solidFill>
                <a:srgbClr val="000000"/>
              </a:solidFill>
              <a:latin typeface="Arial"/>
            </a:endParaRPr>
          </a:p>
          <a:p>
            <a:pPr marL="228600" indent="-228600">
              <a:lnSpc>
                <a:spcPct val="90000"/>
              </a:lnSpc>
              <a:spcBef>
                <a:spcPts val="1001"/>
              </a:spcBef>
              <a:buNone/>
              <a:tabLst>
                <a:tab algn="l" pos="0"/>
              </a:tabLst>
            </a:pPr>
            <a:r>
              <a:rPr b="0" lang="en-US" sz="1300" spc="-1" strike="noStrike">
                <a:solidFill>
                  <a:srgbClr val="000000"/>
                </a:solidFill>
                <a:highlight>
                  <a:srgbClr val="ffff00"/>
                </a:highlight>
                <a:latin typeface="Aptos"/>
                <a:ea typeface="DejaVu Sans"/>
              </a:rPr>
              <a:t>New Feature suggestion: </a:t>
            </a:r>
            <a:r>
              <a:rPr b="0" lang="en-US" sz="1300" spc="-1" strike="noStrike">
                <a:solidFill>
                  <a:srgbClr val="000000"/>
                </a:solidFill>
                <a:latin typeface="Aptos"/>
                <a:ea typeface="DejaVu Sans"/>
              </a:rPr>
              <a:t>check how trade execution price aligns with equilibrium price or formula WAP. Does their alignment and dissimilarity lead to higher volatility? E.g. computing standard deviation of the ratios of trade execution price and equilibrium price or formula WAP. Do NOT subtract the differently Normalized prices directly. </a:t>
            </a:r>
            <a:r>
              <a:rPr b="0" lang="en-US" sz="1300" spc="-1" strike="noStrike">
                <a:solidFill>
                  <a:srgbClr val="000000"/>
                </a:solidFill>
                <a:highlight>
                  <a:srgbClr val="81d41a"/>
                </a:highlight>
                <a:latin typeface="Aptos"/>
                <a:ea typeface="DejaVu Sans"/>
              </a:rPr>
              <a:t>DONE!!</a:t>
            </a:r>
            <a:endParaRPr b="0" lang="en-US" sz="13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000" spc="-1" strike="noStrike">
                <a:solidFill>
                  <a:srgbClr val="000000"/>
                </a:solidFill>
                <a:latin typeface="Aptos"/>
                <a:ea typeface="DejaVu Sans"/>
              </a:rPr>
              <a:t> </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318" name="Oval 4"/>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319" name="Rectangle: Rounded Corners 6"/>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Function: create_stock_data() </a:t>
            </a:r>
            <a:endParaRPr b="0" lang="en-US" sz="1800" spc="-1" strike="noStrike">
              <a:latin typeface="Arial"/>
            </a:endParaRPr>
          </a:p>
        </p:txBody>
      </p:sp>
      <p:sp>
        <p:nvSpPr>
          <p:cNvPr id="320" name="Parallelogram 7"/>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pic>
        <p:nvPicPr>
          <p:cNvPr id="321" name="Picture 320" descr=""/>
          <p:cNvPicPr/>
          <p:nvPr/>
        </p:nvPicPr>
        <p:blipFill>
          <a:blip r:embed="rId1"/>
          <a:stretch/>
        </p:blipFill>
        <p:spPr>
          <a:xfrm>
            <a:off x="132120" y="4572000"/>
            <a:ext cx="5555880" cy="1597320"/>
          </a:xfrm>
          <a:prstGeom prst="rect">
            <a:avLst/>
          </a:prstGeom>
          <a:ln w="0">
            <a:noFill/>
          </a:ln>
        </p:spPr>
      </p:pic>
      <p:pic>
        <p:nvPicPr>
          <p:cNvPr id="322" name="Picture 321" descr=""/>
          <p:cNvPicPr/>
          <p:nvPr/>
        </p:nvPicPr>
        <p:blipFill>
          <a:blip r:embed="rId2"/>
          <a:stretch/>
        </p:blipFill>
        <p:spPr>
          <a:xfrm>
            <a:off x="5234400" y="4408200"/>
            <a:ext cx="6951600" cy="19897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6caec"/>
        </a:solidFill>
      </p:bgPr>
    </p:bg>
    <p:spTree>
      <p:nvGrpSpPr>
        <p:cNvPr id="1" name=""/>
        <p:cNvGrpSpPr/>
        <p:nvPr/>
      </p:nvGrpSpPr>
      <p:grpSpPr>
        <a:xfrm>
          <a:off x="0" y="0"/>
          <a:ext cx="0" cy="0"/>
          <a:chOff x="0" y="0"/>
          <a:chExt cx="0" cy="0"/>
        </a:xfrm>
      </p:grpSpPr>
      <p:sp>
        <p:nvSpPr>
          <p:cNvPr id="32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4400" spc="-1" strike="noStrike">
                <a:solidFill>
                  <a:srgbClr val="000000"/>
                </a:solidFill>
                <a:latin typeface="Aptos Display"/>
                <a:ea typeface="DejaVu Sans"/>
              </a:rPr>
              <a:t>create_stock_data()</a:t>
            </a:r>
            <a:endParaRPr b="0" lang="en-US" sz="4400" spc="-1" strike="noStrike">
              <a:solidFill>
                <a:srgbClr val="000000"/>
              </a:solidFill>
              <a:latin typeface="Arial"/>
            </a:endParaRPr>
          </a:p>
        </p:txBody>
      </p:sp>
      <p:sp>
        <p:nvSpPr>
          <p:cNvPr id="324" name="PlaceHolder 2"/>
          <p:cNvSpPr>
            <a:spLocks noGrp="1"/>
          </p:cNvSpPr>
          <p:nvPr>
            <p:ph/>
          </p:nvPr>
        </p:nvSpPr>
        <p:spPr>
          <a:xfrm>
            <a:off x="837720" y="1825560"/>
            <a:ext cx="10509120" cy="4663800"/>
          </a:xfrm>
          <a:prstGeom prst="rect">
            <a:avLst/>
          </a:prstGeom>
          <a:noFill/>
          <a:ln w="0">
            <a:noFill/>
          </a:ln>
        </p:spPr>
        <p:txBody>
          <a:bodyPr lIns="90000" rIns="90000" tIns="45000" bIns="45000" anchor="t">
            <a:normAutofit fontScale="71000"/>
          </a:bodyPr>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Create ask volume at lvl 1&amp;2 by ask_price * bid_size similarly for bid</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Take log of bid/ask prices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Calc. wap1 wap2 using log prices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Find equilibrium price, </a:t>
            </a:r>
            <a:r>
              <a:rPr b="0" lang="en-SG" sz="1400" spc="-1" strike="noStrike">
                <a:solidFill>
                  <a:srgbClr val="ce9178"/>
                </a:solidFill>
                <a:highlight>
                  <a:srgbClr val="1f1f1f"/>
                </a:highlight>
                <a:latin typeface="Consolas"/>
                <a:ea typeface="DejaVu Sans"/>
              </a:rPr>
              <a:t>wap_eqi_price0/1/2</a:t>
            </a:r>
            <a:r>
              <a:rPr b="0" lang="en-SG" sz="2000" spc="-1" strike="noStrike">
                <a:solidFill>
                  <a:srgbClr val="000000"/>
                </a:solidFill>
                <a:latin typeface="Aptos"/>
                <a:ea typeface="DejaVu Sans"/>
              </a:rPr>
              <a:t>  which is price at which supply quantity and demand quantity match and trades happen at this price.</a:t>
            </a:r>
            <a:endParaRPr b="0" lang="en-US" sz="2000" spc="-1" strike="noStrike">
              <a:solidFill>
                <a:srgbClr val="000000"/>
              </a:solidFill>
              <a:latin typeface="Arial"/>
            </a:endParaRPr>
          </a:p>
          <a:p>
            <a:pPr marL="228600" indent="-228600">
              <a:lnSpc>
                <a:spcPct val="90000"/>
              </a:lnSpc>
              <a:spcBef>
                <a:spcPts val="1001"/>
              </a:spcBef>
              <a:buNone/>
              <a:tabLst>
                <a:tab algn="l" pos="0"/>
              </a:tabLst>
            </a:pPr>
            <a:r>
              <a:rPr b="0" lang="en-US" sz="2000" spc="-1" strike="noStrike">
                <a:solidFill>
                  <a:srgbClr val="000000"/>
                </a:solidFill>
                <a:highlight>
                  <a:srgbClr val="ffff00"/>
                </a:highlight>
                <a:latin typeface="Aptos"/>
                <a:ea typeface="DejaVu Sans"/>
              </a:rPr>
              <a:t>New Feature suggestion: </a:t>
            </a:r>
            <a:r>
              <a:rPr b="0" lang="en-US" sz="2000" spc="-1" strike="noStrike">
                <a:solidFill>
                  <a:srgbClr val="000000"/>
                </a:solidFill>
                <a:latin typeface="Aptos"/>
                <a:ea typeface="DejaVu Sans"/>
              </a:rPr>
              <a:t>check how trade execution price aligns with equilibrium price or formula WAP. Does their alignment and dissimilarity lead to higher volatility? E.g. computing standard deviation of the ratios of trade execution price and equilibrium price or formula WAP. Do NOT subtract the differently Normalized prices directly.</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000" spc="-1" strike="noStrike">
                <a:solidFill>
                  <a:srgbClr val="000000"/>
                </a:solidFill>
                <a:highlight>
                  <a:srgbClr val="ffff00"/>
                </a:highlight>
                <a:latin typeface="Aptos"/>
                <a:ea typeface="DejaVu Sans"/>
              </a:rPr>
              <a:t>New Feature suggestion:</a:t>
            </a:r>
            <a:r>
              <a:rPr b="0" lang="en-SG" sz="2000" spc="-1" strike="noStrike">
                <a:solidFill>
                  <a:srgbClr val="000000"/>
                </a:solidFill>
                <a:latin typeface="Aptos"/>
                <a:ea typeface="DejaVu Sans"/>
              </a:rPr>
              <a:t> Employ Bayesian techniques to incorporate both order book and trade execution information.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Compute liquidity, which is dir. Prop. To volume and inv. Pro. To deviation of equilibrium price from bid/ask price.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Calc. spread, log_spread, inv-spread, size = sum of volume at level1 &amp; 2</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Difference in liquidity at the two levels of ask wrt. wap_eqi_price1</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Difference in liquidity at the two levels of bid wrt. </a:t>
            </a:r>
            <a:r>
              <a:rPr b="0" lang="en-SG" sz="1400" spc="-1" strike="noStrike">
                <a:solidFill>
                  <a:srgbClr val="ce9178"/>
                </a:solidFill>
                <a:highlight>
                  <a:srgbClr val="1f1f1f"/>
                </a:highlight>
                <a:latin typeface="Consolas"/>
                <a:ea typeface="DejaVu Sans"/>
              </a:rPr>
              <a:t>wap_eqi_price1</a:t>
            </a:r>
            <a:endParaRPr b="0" lang="en-US" sz="14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Compute returns of wap1/2_log_price, </a:t>
            </a:r>
            <a:r>
              <a:rPr b="0" lang="en-SG" sz="1400" spc="-1" strike="noStrike">
                <a:solidFill>
                  <a:srgbClr val="ce9178"/>
                </a:solidFill>
                <a:highlight>
                  <a:srgbClr val="1f1f1f"/>
                </a:highlight>
                <a:latin typeface="Consolas"/>
                <a:ea typeface="DejaVu Sans"/>
              </a:rPr>
              <a:t>wap_eqi_price0/1</a:t>
            </a:r>
            <a:endParaRPr b="0" lang="en-US" sz="14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Identify wap2_log_price_ret values when </a:t>
            </a:r>
            <a:r>
              <a:rPr b="0" lang="en-SG" sz="1400" spc="-1" strike="noStrike">
                <a:solidFill>
                  <a:srgbClr val="ce9178"/>
                </a:solidFill>
                <a:highlight>
                  <a:srgbClr val="1f1f1f"/>
                </a:highlight>
                <a:latin typeface="Consolas"/>
                <a:ea typeface="DejaVu Sans"/>
              </a:rPr>
              <a:t>wap2_log_price_ret</a:t>
            </a:r>
            <a:r>
              <a:rPr b="0" lang="en-SG" sz="2000" spc="-1" strike="noStrike">
                <a:solidFill>
                  <a:srgbClr val="000000"/>
                </a:solidFill>
                <a:latin typeface="Aptos"/>
                <a:ea typeface="DejaVu Sans"/>
              </a:rPr>
              <a:t> has no changes (i.e. zero)</a:t>
            </a:r>
            <a:endParaRPr b="0" lang="en-US" sz="2000" spc="-1" strike="noStrike">
              <a:solidFill>
                <a:srgbClr val="000000"/>
              </a:solidFill>
              <a:latin typeface="Arial"/>
            </a:endParaRPr>
          </a:p>
          <a:p>
            <a:pPr lvl="1" marL="685800" indent="-228600">
              <a:lnSpc>
                <a:spcPct val="90000"/>
              </a:lnSpc>
              <a:spcBef>
                <a:spcPts val="499"/>
              </a:spcBef>
              <a:buClr>
                <a:srgbClr val="000000"/>
              </a:buClr>
              <a:buFont typeface="Arial"/>
              <a:buChar char="•"/>
              <a:tabLst>
                <a:tab algn="l" pos="0"/>
              </a:tabLst>
            </a:pPr>
            <a:r>
              <a:rPr b="0" lang="en-US" sz="1600" spc="-1" strike="noStrike">
                <a:solidFill>
                  <a:srgbClr val="000000"/>
                </a:solidFill>
                <a:latin typeface="Aptos"/>
                <a:ea typeface="DejaVu Sans"/>
              </a:rPr>
              <a:t> </a:t>
            </a:r>
            <a:r>
              <a:rPr b="0" lang="en-US" sz="1600" spc="-1" strike="noStrike">
                <a:solidFill>
                  <a:srgbClr val="000000"/>
                </a:solidFill>
                <a:latin typeface="Aptos"/>
                <a:ea typeface="DejaVu Sans"/>
              </a:rPr>
              <a:t># This happens when all orders in level 1 are filled and new orders are placed in level 2</a:t>
            </a:r>
            <a:endParaRPr b="0" lang="en-US" sz="16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325" name="Oval 7"/>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326" name="Rectangle: Rounded Corners 5"/>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Function: create_stock_data() </a:t>
            </a:r>
            <a:endParaRPr b="0" lang="en-US" sz="1800" spc="-1" strike="noStrike">
              <a:latin typeface="Arial"/>
            </a:endParaRPr>
          </a:p>
        </p:txBody>
      </p:sp>
      <p:sp>
        <p:nvSpPr>
          <p:cNvPr id="327" name="Parallelogram 9"/>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Raw data</a:t>
            </a:r>
            <a:endParaRPr b="0" lang="en-US" sz="4400" spc="-1" strike="noStrike">
              <a:solidFill>
                <a:srgbClr val="000000"/>
              </a:solidFill>
              <a:latin typeface="Arial"/>
            </a:endParaRPr>
          </a:p>
        </p:txBody>
      </p:sp>
      <p:sp>
        <p:nvSpPr>
          <p:cNvPr id="136"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fontScale="94000"/>
          </a:bodyPr>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800" spc="-1" strike="noStrike">
                <a:solidFill>
                  <a:srgbClr val="000000"/>
                </a:solidFill>
                <a:latin typeface="Aptos"/>
                <a:ea typeface="DejaVu Sans"/>
              </a:rPr>
              <a:t>We compute the 1</a:t>
            </a:r>
            <a:r>
              <a:rPr b="0" lang="en-SG" sz="2800" spc="-1" strike="noStrike" baseline="30000">
                <a:solidFill>
                  <a:srgbClr val="000000"/>
                </a:solidFill>
                <a:latin typeface="Aptos"/>
                <a:ea typeface="DejaVu Sans"/>
              </a:rPr>
              <a:t>st</a:t>
            </a:r>
            <a:r>
              <a:rPr b="0" lang="en-SG" sz="2800" spc="-1" strike="noStrike">
                <a:solidFill>
                  <a:srgbClr val="000000"/>
                </a:solidFill>
                <a:latin typeface="Aptos"/>
                <a:ea typeface="DejaVu Sans"/>
              </a:rPr>
              <a:t> 10 minutes real vol and merge with 2</a:t>
            </a:r>
            <a:r>
              <a:rPr b="0" lang="en-SG" sz="2800" spc="-1" strike="noStrike" baseline="30000">
                <a:solidFill>
                  <a:srgbClr val="000000"/>
                </a:solidFill>
                <a:latin typeface="Aptos"/>
                <a:ea typeface="DejaVu Sans"/>
              </a:rPr>
              <a:t>nd</a:t>
            </a:r>
            <a:r>
              <a:rPr b="0" lang="en-SG" sz="2800" spc="-1" strike="noStrike">
                <a:solidFill>
                  <a:srgbClr val="000000"/>
                </a:solidFill>
                <a:latin typeface="Aptos"/>
                <a:ea typeface="DejaVu Sans"/>
              </a:rPr>
              <a:t> 10 mins real vol in </a:t>
            </a:r>
            <a:r>
              <a:rPr b="1" lang="en-US" sz="2800" spc="-1" strike="noStrike">
                <a:solidFill>
                  <a:srgbClr val="000000"/>
                </a:solidFill>
                <a:latin typeface="Calibri"/>
                <a:ea typeface="DejaVu Sans"/>
              </a:rPr>
              <a:t>20_min_volatility_all_stocks.parquet</a:t>
            </a:r>
            <a:r>
              <a:rPr b="0" lang="en-SG" sz="2800" spc="-1" strike="noStrike">
                <a:solidFill>
                  <a:srgbClr val="000000"/>
                </a:solidFill>
                <a:latin typeface="Aptos"/>
                <a:ea typeface="DejaVu Sans"/>
              </a:rPr>
              <a:t>. </a:t>
            </a:r>
            <a:endParaRPr b="0" lang="en-US" sz="2800" spc="-1" strike="noStrike">
              <a:solidFill>
                <a:srgbClr val="000000"/>
              </a:solidFill>
              <a:latin typeface="Arial"/>
            </a:endParaRPr>
          </a:p>
        </p:txBody>
      </p:sp>
      <p:pic>
        <p:nvPicPr>
          <p:cNvPr id="137" name="Picture 4" descr=""/>
          <p:cNvPicPr/>
          <p:nvPr/>
        </p:nvPicPr>
        <p:blipFill>
          <a:blip r:embed="rId1"/>
          <a:stretch/>
        </p:blipFill>
        <p:spPr>
          <a:xfrm>
            <a:off x="3325680" y="2684520"/>
            <a:ext cx="4811400" cy="589680"/>
          </a:xfrm>
          <a:prstGeom prst="rect">
            <a:avLst/>
          </a:prstGeom>
          <a:ln w="0">
            <a:noFill/>
          </a:ln>
        </p:spPr>
      </p:pic>
      <p:pic>
        <p:nvPicPr>
          <p:cNvPr id="138" name="Picture 5" descr=""/>
          <p:cNvPicPr/>
          <p:nvPr/>
        </p:nvPicPr>
        <p:blipFill>
          <a:blip r:embed="rId2"/>
          <a:stretch/>
        </p:blipFill>
        <p:spPr>
          <a:xfrm>
            <a:off x="4753080" y="3485160"/>
            <a:ext cx="1497600" cy="583560"/>
          </a:xfrm>
          <a:prstGeom prst="rect">
            <a:avLst/>
          </a:prstGeom>
          <a:ln w="0">
            <a:noFill/>
          </a:ln>
        </p:spPr>
      </p:pic>
      <p:pic>
        <p:nvPicPr>
          <p:cNvPr id="139" name="Picture 6" descr=""/>
          <p:cNvPicPr/>
          <p:nvPr/>
        </p:nvPicPr>
        <p:blipFill>
          <a:blip r:embed="rId3"/>
          <a:stretch/>
        </p:blipFill>
        <p:spPr>
          <a:xfrm>
            <a:off x="4791240" y="4279320"/>
            <a:ext cx="1421280" cy="685080"/>
          </a:xfrm>
          <a:prstGeom prst="rect">
            <a:avLst/>
          </a:prstGeom>
          <a:ln w="0">
            <a:noFill/>
          </a:ln>
        </p:spPr>
      </p:pic>
      <p:sp>
        <p:nvSpPr>
          <p:cNvPr id="140" name="TextBox 7"/>
          <p:cNvSpPr/>
          <p:nvPr/>
        </p:nvSpPr>
        <p:spPr>
          <a:xfrm>
            <a:off x="6830280" y="3544560"/>
            <a:ext cx="2311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SG" sz="1800" spc="-1" strike="noStrike">
                <a:solidFill>
                  <a:srgbClr val="000000"/>
                </a:solidFill>
                <a:latin typeface="Calibri"/>
                <a:ea typeface="DejaVu Sans"/>
              </a:rPr>
              <a:t>S_t2, s_t1 = WAP.</a:t>
            </a:r>
            <a:endParaRPr b="0" lang="en-US" sz="1800" spc="-1" strike="noStrike">
              <a:latin typeface="Arial"/>
            </a:endParaRPr>
          </a:p>
        </p:txBody>
      </p:sp>
      <p:sp>
        <p:nvSpPr>
          <p:cNvPr id="141" name="TextBox 7"/>
          <p:cNvSpPr/>
          <p:nvPr/>
        </p:nvSpPr>
        <p:spPr>
          <a:xfrm>
            <a:off x="8364240" y="2176200"/>
            <a:ext cx="2491920" cy="1184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SG" sz="1200" spc="-1" strike="noStrike">
                <a:solidFill>
                  <a:srgbClr val="000000"/>
                </a:solidFill>
                <a:latin typeface="Aptos"/>
                <a:ea typeface="DejaVu Sans"/>
              </a:rPr>
              <a:t>WAP moves towards bid_price when seller wants to sell large ask_size (weighted more) and conversely towards ask_price if buyer wants to buy more. </a:t>
            </a:r>
            <a:endParaRPr b="0" lang="en-US" sz="1200" spc="-1" strike="noStrike">
              <a:latin typeface="Arial"/>
            </a:endParaRPr>
          </a:p>
        </p:txBody>
      </p:sp>
      <p:sp>
        <p:nvSpPr>
          <p:cNvPr id="142" name="Oval 8"/>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143" name="Parallelogram 11"/>
          <p:cNvSpPr/>
          <p:nvPr/>
        </p:nvSpPr>
        <p:spPr>
          <a:xfrm>
            <a:off x="5155920" y="6176880"/>
            <a:ext cx="381744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data_munging.ipynb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6caec"/>
        </a:solidFill>
      </p:bgPr>
    </p:bg>
    <p:spTree>
      <p:nvGrpSpPr>
        <p:cNvPr id="1" name=""/>
        <p:cNvGrpSpPr/>
        <p:nvPr/>
      </p:nvGrpSpPr>
      <p:grpSpPr>
        <a:xfrm>
          <a:off x="0" y="0"/>
          <a:ext cx="0" cy="0"/>
          <a:chOff x="0" y="0"/>
          <a:chExt cx="0" cy="0"/>
        </a:xfrm>
      </p:grpSpPr>
      <p:sp>
        <p:nvSpPr>
          <p:cNvPr id="32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4400" spc="-1" strike="noStrike">
                <a:solidFill>
                  <a:srgbClr val="000000"/>
                </a:solidFill>
                <a:latin typeface="Aptos Display"/>
                <a:ea typeface="DejaVu Sans"/>
              </a:rPr>
              <a:t>create_stock_data()</a:t>
            </a:r>
            <a:endParaRPr b="0" lang="en-US" sz="4400" spc="-1" strike="noStrike">
              <a:solidFill>
                <a:srgbClr val="000000"/>
              </a:solidFill>
              <a:latin typeface="Arial"/>
            </a:endParaRPr>
          </a:p>
        </p:txBody>
      </p:sp>
      <p:sp>
        <p:nvSpPr>
          <p:cNvPr id="329" name="PlaceHolder 2"/>
          <p:cNvSpPr>
            <a:spLocks noGrp="1"/>
          </p:cNvSpPr>
          <p:nvPr>
            <p:ph/>
          </p:nvPr>
        </p:nvSpPr>
        <p:spPr>
          <a:xfrm>
            <a:off x="837720" y="1825560"/>
            <a:ext cx="10509120" cy="466380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highlight>
                  <a:srgbClr val="ffff00"/>
                </a:highlight>
                <a:latin typeface="Aptos"/>
                <a:ea typeface="DejaVu Sans"/>
              </a:rPr>
              <a:t>New Feature suggestion:</a:t>
            </a:r>
            <a:r>
              <a:rPr b="0" lang="en-SG" sz="2000" spc="-1" strike="noStrike">
                <a:solidFill>
                  <a:srgbClr val="000000"/>
                </a:solidFill>
                <a:latin typeface="Aptos"/>
                <a:ea typeface="DejaVu Sans"/>
              </a:rPr>
              <a:t> Employ Bayesian techniques to incorporate both order book and trade execution information.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Compute liquidity, which is dir. Prop. To volume and inv. Pro. To deviation of equilibrium price from bid/ask price.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Calc. spread, log_spread, inv-spread, size = sum of volume at level1 &amp; 2</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Difference in liquidity at the two levels of ask wrt. wap_eqi_price1</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Difference in liquidity at the two levels of bid wrt. </a:t>
            </a:r>
            <a:r>
              <a:rPr b="0" lang="en-SG" sz="1400" spc="-1" strike="noStrike">
                <a:solidFill>
                  <a:srgbClr val="ce9178"/>
                </a:solidFill>
                <a:highlight>
                  <a:srgbClr val="1f1f1f"/>
                </a:highlight>
                <a:latin typeface="Consolas"/>
                <a:ea typeface="DejaVu Sans"/>
              </a:rPr>
              <a:t>wap_eqi_price1</a:t>
            </a:r>
            <a:endParaRPr b="0" lang="en-US" sz="14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Compute returns of wap1/2_log_price, </a:t>
            </a:r>
            <a:r>
              <a:rPr b="0" lang="en-SG" sz="1400" spc="-1" strike="noStrike">
                <a:solidFill>
                  <a:srgbClr val="ce9178"/>
                </a:solidFill>
                <a:highlight>
                  <a:srgbClr val="1f1f1f"/>
                </a:highlight>
                <a:latin typeface="Consolas"/>
                <a:ea typeface="DejaVu Sans"/>
              </a:rPr>
              <a:t>wap_eqi_price0/1</a:t>
            </a:r>
            <a:endParaRPr b="0" lang="en-US" sz="14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Identify wap2_log_price_ret values when </a:t>
            </a:r>
            <a:r>
              <a:rPr b="0" lang="en-SG" sz="1400" spc="-1" strike="noStrike">
                <a:solidFill>
                  <a:srgbClr val="ce9178"/>
                </a:solidFill>
                <a:highlight>
                  <a:srgbClr val="1f1f1f"/>
                </a:highlight>
                <a:latin typeface="Consolas"/>
                <a:ea typeface="DejaVu Sans"/>
              </a:rPr>
              <a:t>wap2_log_price_ret</a:t>
            </a:r>
            <a:r>
              <a:rPr b="0" lang="en-SG" sz="2000" spc="-1" strike="noStrike">
                <a:solidFill>
                  <a:srgbClr val="000000"/>
                </a:solidFill>
                <a:latin typeface="Aptos"/>
                <a:ea typeface="DejaVu Sans"/>
              </a:rPr>
              <a:t> has no changes (i.e. zero)</a:t>
            </a:r>
            <a:endParaRPr b="0" lang="en-US" sz="20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US" sz="1600" spc="-1" strike="noStrike">
                <a:solidFill>
                  <a:srgbClr val="000000"/>
                </a:solidFill>
                <a:latin typeface="Aptos"/>
                <a:ea typeface="DejaVu Sans"/>
              </a:rPr>
              <a:t> </a:t>
            </a:r>
            <a:r>
              <a:rPr b="0" lang="en-US" sz="1600" spc="-1" strike="noStrike">
                <a:solidFill>
                  <a:srgbClr val="000000"/>
                </a:solidFill>
                <a:latin typeface="Aptos"/>
                <a:ea typeface="DejaVu Sans"/>
              </a:rPr>
              <a:t># This happens when all orders in level 1 are filled and new orders are placed in level 2</a:t>
            </a:r>
            <a:endParaRPr b="0" lang="en-US" sz="16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330" name="Oval 2"/>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331" name="Rectangle: Rounded Corners 2"/>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Function: create_stock_data() </a:t>
            </a:r>
            <a:endParaRPr b="0" lang="en-US" sz="1800" spc="-1" strike="noStrike">
              <a:latin typeface="Arial"/>
            </a:endParaRPr>
          </a:p>
        </p:txBody>
      </p:sp>
      <p:sp>
        <p:nvSpPr>
          <p:cNvPr id="332" name="Parallelogram 2"/>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6caec"/>
        </a:solidFill>
      </p:bgPr>
    </p:bg>
    <p:spTree>
      <p:nvGrpSpPr>
        <p:cNvPr id="1" name=""/>
        <p:cNvGrpSpPr/>
        <p:nvPr/>
      </p:nvGrpSpPr>
      <p:grpSpPr>
        <a:xfrm>
          <a:off x="0" y="0"/>
          <a:ext cx="0" cy="0"/>
          <a:chOff x="0" y="0"/>
          <a:chExt cx="0" cy="0"/>
        </a:xfrm>
      </p:grpSpPr>
      <p:sp>
        <p:nvSpPr>
          <p:cNvPr id="33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1" lang="en-SG" sz="4400" spc="-1" strike="noStrike">
                <a:solidFill>
                  <a:srgbClr val="000000"/>
                </a:solidFill>
                <a:latin typeface="Aptos Display"/>
                <a:ea typeface="DejaVu Sans"/>
              </a:rPr>
              <a:t>create_stock_data()</a:t>
            </a:r>
            <a:endParaRPr b="0" lang="en-US" sz="4400" spc="-1" strike="noStrike">
              <a:solidFill>
                <a:srgbClr val="000000"/>
              </a:solidFill>
              <a:latin typeface="Arial"/>
            </a:endParaRPr>
          </a:p>
        </p:txBody>
      </p:sp>
      <p:sp>
        <p:nvSpPr>
          <p:cNvPr id="334" name="PlaceHolder 2"/>
          <p:cNvSpPr>
            <a:spLocks noGrp="1"/>
          </p:cNvSpPr>
          <p:nvPr>
            <p:ph/>
          </p:nvPr>
        </p:nvSpPr>
        <p:spPr>
          <a:xfrm>
            <a:off x="837720" y="1825560"/>
            <a:ext cx="10509120" cy="466380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Compute log of liquidity1 &amp;2</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Compute Log_liquidity1/2  return</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Compute log_spread return</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Identify wap1_log_price_ret values when log_liquidity1_ret is increasing and decreasing</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Find unique time and stock ids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Bucketize the 600 seconds data into 30 buckets.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Next function is </a:t>
            </a:r>
            <a:r>
              <a:rPr b="0" lang="en-SG" sz="1400" spc="-1" strike="noStrike">
                <a:solidFill>
                  <a:srgbClr val="dcdcaa"/>
                </a:solidFill>
                <a:highlight>
                  <a:srgbClr val="1f1f1f"/>
                </a:highlight>
                <a:latin typeface="Consolas"/>
                <a:ea typeface="DejaVu Sans"/>
              </a:rPr>
              <a:t>bucketized_summed_data()</a:t>
            </a:r>
            <a:endParaRPr b="0" lang="en-US" sz="14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33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336"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Function: create_stock_data() </a:t>
            </a:r>
            <a:endParaRPr b="0" lang="en-US" sz="1800" spc="-1" strike="noStrike">
              <a:latin typeface="Arial"/>
            </a:endParaRPr>
          </a:p>
        </p:txBody>
      </p:sp>
      <p:sp>
        <p:nvSpPr>
          <p:cNvPr id="337"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e5a2"/>
        </a:solidFill>
      </p:bgPr>
    </p:bg>
    <p:spTree>
      <p:nvGrpSpPr>
        <p:cNvPr id="1" name=""/>
        <p:cNvGrpSpPr/>
        <p:nvPr/>
      </p:nvGrpSpPr>
      <p:grpSpPr>
        <a:xfrm>
          <a:off x="0" y="0"/>
          <a:ext cx="0" cy="0"/>
          <a:chOff x="0" y="0"/>
          <a:chExt cx="0" cy="0"/>
        </a:xfrm>
      </p:grpSpPr>
      <p:sp>
        <p:nvSpPr>
          <p:cNvPr id="33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4400" spc="-1" strike="noStrike">
                <a:solidFill>
                  <a:srgbClr val="dcdcaa"/>
                </a:solidFill>
                <a:highlight>
                  <a:srgbClr val="1f1f1f"/>
                </a:highlight>
                <a:latin typeface="Consolas"/>
                <a:ea typeface="DejaVu Sans"/>
              </a:rPr>
              <a:t>bucketized_summed_data()</a:t>
            </a:r>
            <a:endParaRPr b="0" lang="en-US" sz="4400" spc="-1" strike="noStrike">
              <a:solidFill>
                <a:srgbClr val="000000"/>
              </a:solidFill>
              <a:latin typeface="Arial"/>
            </a:endParaRPr>
          </a:p>
        </p:txBody>
      </p:sp>
      <p:sp>
        <p:nvSpPr>
          <p:cNvPr id="339" name="PlaceHolder 2"/>
          <p:cNvSpPr>
            <a:spLocks noGrp="1"/>
          </p:cNvSpPr>
          <p:nvPr>
            <p:ph/>
          </p:nvPr>
        </p:nvSpPr>
        <p:spPr>
          <a:xfrm>
            <a:off x="837720" y="1825560"/>
            <a:ext cx="10509120" cy="4922640"/>
          </a:xfrm>
          <a:prstGeom prst="rect">
            <a:avLst/>
          </a:prstGeom>
          <a:noFill/>
          <a:ln w="0">
            <a:noFill/>
          </a:ln>
        </p:spPr>
        <p:txBody>
          <a:bodyPr lIns="90000" rIns="90000" tIns="45000" bIns="45000" anchor="t">
            <a:normAutofit fontScale="76000"/>
          </a:bodyPr>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Simply splits the 600 seconds into 30 buckets of 20 seconds length and the sums the data inside this bucket.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wap1_log_price_ret is summed into buckets.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absolute values of wap1_log_price_ret and wap2_log_price_ret are summed into buckets.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Variance of wap1/2_log_price_ret Returns are also summed into buckets. This is aka. squared volatility.</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Square Root of above is taken to find volatility in each bucket.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Volatiltiy of wap2_log_price_ret_changes_n_wap1_log_price_ret_constant in each bucket</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Absolute values of equil. Price returns, wap_eqi_price0_ret</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We also want to see volatility in equilibrium price return, wap_eqi_price0/1_ret which is a measure of volatility in liquidity. Whether liqu. Is changing a lot or less. As this signals upcoming volatility.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Compute volatitlity in wap1_log_price_ret when liquidity1 return is positive. i.e. increases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Compute volatitlity in wap1_log_price_ret when liquidity1 is negative. i.e. decreases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log_liq2_ret_*_wap_eqi_price1_ret_vol_buks : square the product of log_liq2_ret  and wap_eqi_price1_ret </a:t>
            </a:r>
            <a:r>
              <a:rPr b="0" lang="en-SG" sz="2000" spc="-1" strike="noStrike">
                <a:solidFill>
                  <a:srgbClr val="000000"/>
                </a:solidFill>
                <a:highlight>
                  <a:srgbClr val="c0c0c0"/>
                </a:highlight>
                <a:latin typeface="Aptos"/>
                <a:ea typeface="DejaVu Sans"/>
              </a:rPr>
              <a:t>How to interpret this feature</a:t>
            </a:r>
            <a:r>
              <a:rPr b="0" lang="en-SG" sz="2000" spc="-1" strike="noStrike">
                <a:solidFill>
                  <a:srgbClr val="000000"/>
                </a:solidFill>
                <a:latin typeface="Aptos"/>
                <a:ea typeface="DejaVu Sans"/>
              </a:rPr>
              <a:t>? Can think of this as a compound feature. When both are high/low then value is high/low</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exp_log_liq1_ret_*_wap_eqi_price1_ret_vol_buks : Compound feature, </a:t>
            </a:r>
            <a:r>
              <a:rPr b="0" lang="en-US" sz="2000" spc="-1" strike="noStrike">
                <a:solidFill>
                  <a:srgbClr val="000000"/>
                </a:solidFill>
                <a:latin typeface="Aptos"/>
                <a:ea typeface="DejaVu Sans"/>
              </a:rPr>
              <a:t># squared wap equilibrium price 1 returns volatility in bucket amplified (&gt; 1) by positive/increasing liquidity returns (through exponent) and diminished ( &lt; 1) by negative/decreasing liquidity returns (through exponent)</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340"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341"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Function: create_stock_data() </a:t>
            </a:r>
            <a:endParaRPr b="0" lang="en-US" sz="1800" spc="-1" strike="noStrike">
              <a:latin typeface="Arial"/>
            </a:endParaRPr>
          </a:p>
        </p:txBody>
      </p:sp>
      <p:sp>
        <p:nvSpPr>
          <p:cNvPr id="342"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4e5a2"/>
        </a:solidFill>
      </p:bgPr>
    </p:bg>
    <p:spTree>
      <p:nvGrpSpPr>
        <p:cNvPr id="1" name=""/>
        <p:cNvGrpSpPr/>
        <p:nvPr/>
      </p:nvGrpSpPr>
      <p:grpSpPr>
        <a:xfrm>
          <a:off x="0" y="0"/>
          <a:ext cx="0" cy="0"/>
          <a:chOff x="0" y="0"/>
          <a:chExt cx="0" cy="0"/>
        </a:xfrm>
      </p:grpSpPr>
      <p:sp>
        <p:nvSpPr>
          <p:cNvPr id="34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SG" sz="4400" spc="-1" strike="noStrike">
                <a:solidFill>
                  <a:srgbClr val="dcdcaa"/>
                </a:solidFill>
                <a:highlight>
                  <a:srgbClr val="1f1f1f"/>
                </a:highlight>
                <a:latin typeface="Consolas"/>
                <a:ea typeface="DejaVu Sans"/>
              </a:rPr>
              <a:t>bucketized_summed_data()</a:t>
            </a:r>
            <a:endParaRPr b="0" lang="en-US" sz="4400" spc="-1" strike="noStrike">
              <a:solidFill>
                <a:srgbClr val="000000"/>
              </a:solidFill>
              <a:latin typeface="Arial"/>
            </a:endParaRPr>
          </a:p>
        </p:txBody>
      </p:sp>
      <p:sp>
        <p:nvSpPr>
          <p:cNvPr id="344" name="PlaceHolder 2"/>
          <p:cNvSpPr>
            <a:spLocks noGrp="1"/>
          </p:cNvSpPr>
          <p:nvPr>
            <p:ph/>
          </p:nvPr>
        </p:nvSpPr>
        <p:spPr>
          <a:xfrm>
            <a:off x="837720" y="1825560"/>
            <a:ext cx="10509120" cy="492264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wap1_log_price_ret_per_spread_sqr_vol_buks:  # variance/ squared volatitliy of wap1 price returns per unit of spread # large value indicates volatility</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wap1_log_price_ret_per_liq2_vol_buks:  # variance/ squared volatitliy of wap1 price returns per unit of liquidity # small value indicates volatilty?</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measure of variance/ squared volatility of log liquidity1 returns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measure of variance/ squared volatility of liquidity2 returns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measure of variance/ squared volatility of log spread returns</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Aptos"/>
                <a:ea typeface="DejaVu Sans"/>
              </a:rPr>
              <a:t>counting number of data points available in each time bucket</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34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346"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Function: create_stock_data() </a:t>
            </a:r>
            <a:endParaRPr b="0" lang="en-US" sz="1800" spc="-1" strike="noStrike">
              <a:latin typeface="Arial"/>
            </a:endParaRPr>
          </a:p>
        </p:txBody>
      </p:sp>
      <p:sp>
        <p:nvSpPr>
          <p:cNvPr id="347"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ed973"/>
        </a:solidFill>
      </p:bgPr>
    </p:bg>
    <p:spTree>
      <p:nvGrpSpPr>
        <p:cNvPr id="1" name=""/>
        <p:cNvGrpSpPr/>
        <p:nvPr/>
      </p:nvGrpSpPr>
      <p:grpSpPr>
        <a:xfrm>
          <a:off x="0" y="0"/>
          <a:ext cx="0" cy="0"/>
          <a:chOff x="0" y="0"/>
          <a:chExt cx="0" cy="0"/>
        </a:xfrm>
      </p:grpSpPr>
      <p:sp>
        <p:nvSpPr>
          <p:cNvPr id="34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rmAutofit/>
          </a:bodyPr>
          <a:p>
            <a:pPr>
              <a:lnSpc>
                <a:spcPct val="90000"/>
              </a:lnSpc>
              <a:buNone/>
            </a:pPr>
            <a:r>
              <a:rPr b="0" lang="en-US" sz="4000" spc="-1" strike="noStrike">
                <a:solidFill>
                  <a:srgbClr val="dcdcaa"/>
                </a:solidFill>
                <a:highlight>
                  <a:srgbClr val="1f1f1f"/>
                </a:highlight>
                <a:latin typeface="Consolas"/>
                <a:ea typeface="DejaVu Sans"/>
              </a:rPr>
              <a:t>bucketized_time_weighted_avg_data()</a:t>
            </a:r>
            <a:endParaRPr b="0" lang="en-US" sz="4000" spc="-1" strike="noStrike">
              <a:solidFill>
                <a:srgbClr val="000000"/>
              </a:solidFill>
              <a:latin typeface="Arial"/>
            </a:endParaRPr>
          </a:p>
        </p:txBody>
      </p:sp>
      <p:sp>
        <p:nvSpPr>
          <p:cNvPr id="34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fontScale="81000"/>
          </a:bodyPr>
          <a:p>
            <a:pPr marL="228600" indent="-228600">
              <a:lnSpc>
                <a:spcPct val="90000"/>
              </a:lnSpc>
              <a:spcBef>
                <a:spcPts val="1001"/>
              </a:spcBef>
              <a:buClr>
                <a:srgbClr val="000000"/>
              </a:buClr>
              <a:buFont typeface="Arial"/>
              <a:buChar char="•"/>
            </a:pPr>
            <a:r>
              <a:rPr b="0" lang="en-US" sz="1600" spc="-1" strike="noStrike">
                <a:solidFill>
                  <a:srgbClr val="000000"/>
                </a:solidFill>
                <a:latin typeface="Aptos"/>
                <a:ea typeface="DejaVu Sans"/>
              </a:rPr>
              <a:t>Suffix with _wavg stands for time weighted average within the bucket. Weighted by the amount of time spent till the next time point.  Instead of simply summing like above, we give more weight to more persistent points. This helps to smooth out buckets dominated by noise. Time weighted = x1*(t2 - t1) + x2(t3 - t2) + … / ( (t2 - t1) + (t3 - t2) )</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Time weighted average of Wap1/2_log_price</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Time weighted average of Wap_eqi_price0/1</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Aptos"/>
                <a:ea typeface="DejaVu Sans"/>
              </a:rPr>
              <a:t> </a:t>
            </a:r>
            <a:r>
              <a:rPr b="0" lang="en-US" sz="1600" spc="-1" strike="noStrike">
                <a:solidFill>
                  <a:srgbClr val="000000"/>
                </a:solidFill>
                <a:latin typeface="Aptos"/>
                <a:ea typeface="DejaVu Sans"/>
              </a:rPr>
              <a:t># filter out the extremely high and low prices of wap1_log_price by amplifying with postiive and negative exponential of wap1_log_price</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Aptos"/>
                <a:ea typeface="DejaVu Sans"/>
              </a:rPr>
              <a:t>    </a:t>
            </a:r>
            <a:r>
              <a:rPr b="0" lang="en-US" sz="1600" spc="-1" strike="noStrike">
                <a:solidFill>
                  <a:srgbClr val="000000"/>
                </a:solidFill>
                <a:latin typeface="Aptos"/>
                <a:ea typeface="DejaVu Sans"/>
              </a:rPr>
              <a:t># apply time weighted average to the amplified wap1_log_price  # amplification of the difference between max and min     book_n_trade_data['wavg_wap1_log_price_amp_diff']  = np.exp(book_n_trade_data['wap1_log_price_amp_max_wavg'] - book_n_trade_data['wap1_log_price_amp_min_wavg’]) # it is trying to find the range.</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1600" spc="-1" strike="noStrike">
                <a:solidFill>
                  <a:srgbClr val="000000"/>
                </a:solidFill>
                <a:latin typeface="Aptos"/>
                <a:ea typeface="DejaVu Sans"/>
              </a:rPr>
              <a:t># Do the above two points for wap_eqi_price0</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Liquidity1/2_wavg, </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Take square root of liquidity2 and find wavg</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spread_wavg</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Inverse the spread and take wavg</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Log the spread/2 and take wavg</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Book size/1 take wavg</a:t>
            </a:r>
            <a:endParaRPr b="0" lang="en-US" sz="1600" spc="-1" strike="noStrike">
              <a:solidFill>
                <a:srgbClr val="000000"/>
              </a:solidFill>
              <a:latin typeface="Arial"/>
            </a:endParaRPr>
          </a:p>
          <a:p>
            <a:pPr marL="228600" indent="-228600">
              <a:lnSpc>
                <a:spcPct val="90000"/>
              </a:lnSpc>
              <a:spcBef>
                <a:spcPts val="1001"/>
              </a:spcBef>
              <a:buNone/>
              <a:tabLst>
                <a:tab algn="l" pos="0"/>
              </a:tabLst>
            </a:pPr>
            <a:endParaRPr b="0" lang="en-US" sz="1600" spc="-1" strike="noStrike">
              <a:solidFill>
                <a:srgbClr val="000000"/>
              </a:solidFill>
              <a:latin typeface="Arial"/>
            </a:endParaRPr>
          </a:p>
          <a:p>
            <a:pPr marL="228600" indent="-228600">
              <a:lnSpc>
                <a:spcPct val="90000"/>
              </a:lnSpc>
              <a:spcBef>
                <a:spcPts val="1001"/>
              </a:spcBef>
              <a:buNone/>
              <a:tabLst>
                <a:tab algn="l" pos="0"/>
              </a:tabLst>
            </a:pPr>
            <a:endParaRPr b="0" lang="en-US" sz="1600" spc="-1" strike="noStrike">
              <a:solidFill>
                <a:srgbClr val="000000"/>
              </a:solidFill>
              <a:latin typeface="Arial"/>
            </a:endParaRPr>
          </a:p>
        </p:txBody>
      </p:sp>
      <p:sp>
        <p:nvSpPr>
          <p:cNvPr id="350"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351" name="Rectangle: Rounded Corners 4"/>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Function: create_stock_data() </a:t>
            </a:r>
            <a:endParaRPr b="0" lang="en-US" sz="1800" spc="-1" strike="noStrike">
              <a:latin typeface="Arial"/>
            </a:endParaRPr>
          </a:p>
        </p:txBody>
      </p:sp>
      <p:sp>
        <p:nvSpPr>
          <p:cNvPr id="352" name="Parallelogram 5"/>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solidFill>
      </p:bgPr>
    </p:bg>
    <p:spTree>
      <p:nvGrpSpPr>
        <p:cNvPr id="1" name=""/>
        <p:cNvGrpSpPr/>
        <p:nvPr/>
      </p:nvGrpSpPr>
      <p:grpSpPr>
        <a:xfrm>
          <a:off x="0" y="0"/>
          <a:ext cx="0" cy="0"/>
          <a:chOff x="0" y="0"/>
          <a:chExt cx="0" cy="0"/>
        </a:xfrm>
      </p:grpSpPr>
      <p:sp>
        <p:nvSpPr>
          <p:cNvPr id="35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Trade data</a:t>
            </a:r>
            <a:endParaRPr b="0" lang="en-US" sz="4400" spc="-1" strike="noStrike">
              <a:solidFill>
                <a:srgbClr val="000000"/>
              </a:solidFill>
              <a:latin typeface="Arial"/>
            </a:endParaRPr>
          </a:p>
        </p:txBody>
      </p:sp>
      <p:sp>
        <p:nvSpPr>
          <p:cNvPr id="354" name="PlaceHolder 2"/>
          <p:cNvSpPr>
            <a:spLocks noGrp="1"/>
          </p:cNvSpPr>
          <p:nvPr>
            <p:ph/>
          </p:nvPr>
        </p:nvSpPr>
        <p:spPr>
          <a:xfrm>
            <a:off x="837720" y="1825560"/>
            <a:ext cx="10509120" cy="4894920"/>
          </a:xfrm>
          <a:prstGeom prst="rect">
            <a:avLst/>
          </a:prstGeom>
          <a:noFill/>
          <a:ln w="0">
            <a:noFill/>
          </a:ln>
        </p:spPr>
        <p:txBody>
          <a:bodyPr lIns="90000" rIns="90000" tIns="45000" bIns="45000" anchor="t">
            <a:normAutofit fontScale="79000"/>
          </a:bodyPr>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Trade_volume is trade_size * trade_price</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Apply </a:t>
            </a:r>
            <a:r>
              <a:rPr b="0" lang="en-SG" sz="1600" spc="-1" strike="noStrike">
                <a:solidFill>
                  <a:srgbClr val="dcdcaa"/>
                </a:solidFill>
                <a:highlight>
                  <a:srgbClr val="1f1f1f"/>
                </a:highlight>
                <a:latin typeface="Consolas"/>
                <a:ea typeface="DejaVu Sans"/>
              </a:rPr>
              <a:t>bucketized_summed_data()</a:t>
            </a:r>
            <a:r>
              <a:rPr b="0" lang="en-SG" sz="1600" spc="-1" strike="noStrike">
                <a:solidFill>
                  <a:srgbClr val="000000"/>
                </a:solidFill>
                <a:latin typeface="Aptos"/>
                <a:ea typeface="DejaVu Sans"/>
              </a:rPr>
              <a:t> to trade volume</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We take square root, cube root, 2/3 root and quart root of trade volume to Variance Reduction, Normalizing Data. </a:t>
            </a:r>
            <a:r>
              <a:rPr b="0" lang="en-US" sz="1600" spc="-1" strike="noStrike">
                <a:solidFill>
                  <a:srgbClr val="000000"/>
                </a:solidFill>
                <a:latin typeface="Aptos"/>
                <a:ea typeface="DejaVu Sans"/>
              </a:rPr>
              <a:t>The relationship between trade volume and volatility or price impact, is often non-linear. By taking roots, you can linearize these relationships, making them more suitable for linear models. the impact of volume on price changes diminishes as volume increases. Roots reduce the impact of large/outlier values and make them less sensitive to extreme cases. the square root of volume is taken because of the "square root law" of price impact, which suggests that the impact of a trade on price is proportional to the square root of the volume.</a:t>
            </a:r>
            <a:endParaRPr b="0" lang="en-US" sz="16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1700" spc="-1" strike="noStrike">
                <a:solidFill>
                  <a:srgbClr val="000000"/>
                </a:solidFill>
                <a:latin typeface="Aptos"/>
                <a:ea typeface="DejaVu Sans"/>
              </a:rPr>
              <a:t>Count the </a:t>
            </a:r>
            <a:r>
              <a:rPr b="0" lang="en-US" sz="1700" spc="-1" strike="noStrike">
                <a:solidFill>
                  <a:srgbClr val="000000"/>
                </a:solidFill>
                <a:latin typeface="Aptos"/>
                <a:ea typeface="DejaVu Sans"/>
              </a:rPr>
              <a:t>number of trades in each time bucket</a:t>
            </a:r>
            <a:endParaRPr b="0" lang="en-US" sz="17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1700" spc="-1" strike="noStrike">
                <a:solidFill>
                  <a:srgbClr val="000000"/>
                </a:solidFill>
                <a:latin typeface="Aptos"/>
                <a:ea typeface="DejaVu Sans"/>
              </a:rPr>
              <a:t>trade_volume_per_liquidity1_wavg_buks : trade_volume_buks / liquidity1_wavg</a:t>
            </a:r>
            <a:endParaRPr b="0" lang="en-US" sz="17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1700" spc="-1" strike="noStrike">
                <a:solidFill>
                  <a:srgbClr val="000000"/>
                </a:solidFill>
                <a:latin typeface="Aptos"/>
                <a:ea typeface="DejaVu Sans"/>
              </a:rPr>
              <a:t>trade_volume_per_liquidity1_wavg_buks : trade_volume_buks / liquidity2_wavg</a:t>
            </a:r>
            <a:endParaRPr b="0" lang="en-US" sz="17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1700" spc="-1" strike="noStrike">
                <a:solidFill>
                  <a:srgbClr val="000000"/>
                </a:solidFill>
                <a:latin typeface="Aptos"/>
                <a:ea typeface="DejaVu Sans"/>
              </a:rPr>
              <a:t>Ask/bid_liq1_diff_wavg: Time weighted average of difference between ask's level 1 and level 2 liquidity</a:t>
            </a:r>
            <a:endParaRPr b="0" lang="en-US" sz="17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1700" spc="-1" strike="noStrike">
                <a:solidFill>
                  <a:srgbClr val="000000"/>
                </a:solidFill>
                <a:latin typeface="Aptos"/>
                <a:ea typeface="DejaVu Sans"/>
              </a:rPr>
              <a:t>Finally, this function returns </a:t>
            </a:r>
            <a:r>
              <a:rPr b="0" lang="en-SG" sz="1200" spc="-1" strike="noStrike">
                <a:solidFill>
                  <a:srgbClr val="9cdcfe"/>
                </a:solidFill>
                <a:highlight>
                  <a:srgbClr val="1f1f1f"/>
                </a:highlight>
                <a:latin typeface="Consolas"/>
                <a:ea typeface="DejaVu Sans"/>
              </a:rPr>
              <a:t>book_n_trade_data</a:t>
            </a:r>
            <a:r>
              <a:rPr b="0" lang="en-US" sz="1700" spc="-1" strike="noStrike">
                <a:solidFill>
                  <a:srgbClr val="000000"/>
                </a:solidFill>
                <a:latin typeface="Aptos"/>
                <a:ea typeface="DejaVu Sans"/>
              </a:rPr>
              <a:t> dictionary with 47 raw liquidity features with each having shape of (time_id x stock_id x bucket) = 3830, 112, 30</a:t>
            </a:r>
            <a:endParaRPr b="0" lang="en-US" sz="1700" spc="-1" strike="noStrike">
              <a:solidFill>
                <a:srgbClr val="000000"/>
              </a:solidFill>
              <a:latin typeface="Arial"/>
            </a:endParaRPr>
          </a:p>
          <a:p>
            <a:pPr marL="228600" indent="-228600">
              <a:lnSpc>
                <a:spcPct val="90000"/>
              </a:lnSpc>
              <a:spcBef>
                <a:spcPts val="1001"/>
              </a:spcBef>
              <a:buNone/>
              <a:tabLst>
                <a:tab algn="l" pos="0"/>
              </a:tabLst>
            </a:pPr>
            <a:endParaRPr b="0" lang="en-US" sz="1700" spc="-1" strike="noStrike">
              <a:solidFill>
                <a:srgbClr val="000000"/>
              </a:solidFill>
              <a:latin typeface="Arial"/>
            </a:endParaRPr>
          </a:p>
          <a:p>
            <a:pPr marL="228600" indent="-228600">
              <a:lnSpc>
                <a:spcPct val="90000"/>
              </a:lnSpc>
              <a:spcBef>
                <a:spcPts val="1001"/>
              </a:spcBef>
              <a:buNone/>
              <a:tabLst>
                <a:tab algn="l" pos="0"/>
              </a:tabLst>
            </a:pPr>
            <a:endParaRPr b="0" lang="en-US" sz="1700" spc="-1" strike="noStrike">
              <a:solidFill>
                <a:srgbClr val="000000"/>
              </a:solidFill>
              <a:latin typeface="Arial"/>
            </a:endParaRPr>
          </a:p>
        </p:txBody>
      </p:sp>
      <p:sp>
        <p:nvSpPr>
          <p:cNvPr id="355"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Trade data</a:t>
            </a:r>
            <a:endParaRPr b="0" lang="en-US" sz="1800" spc="-1" strike="noStrike">
              <a:latin typeface="Arial"/>
            </a:endParaRPr>
          </a:p>
        </p:txBody>
      </p:sp>
      <p:pic>
        <p:nvPicPr>
          <p:cNvPr id="356" name="Picture 5" descr=""/>
          <p:cNvPicPr/>
          <p:nvPr/>
        </p:nvPicPr>
        <p:blipFill>
          <a:blip r:embed="rId1"/>
          <a:stretch/>
        </p:blipFill>
        <p:spPr>
          <a:xfrm>
            <a:off x="2019240" y="3458160"/>
            <a:ext cx="2141280" cy="1630080"/>
          </a:xfrm>
          <a:prstGeom prst="rect">
            <a:avLst/>
          </a:prstGeom>
          <a:ln w="0">
            <a:noFill/>
          </a:ln>
        </p:spPr>
      </p:pic>
      <p:pic>
        <p:nvPicPr>
          <p:cNvPr id="357" name="Picture 9" descr=""/>
          <p:cNvPicPr/>
          <p:nvPr/>
        </p:nvPicPr>
        <p:blipFill>
          <a:blip r:embed="rId2"/>
          <a:stretch/>
        </p:blipFill>
        <p:spPr>
          <a:xfrm>
            <a:off x="4908600" y="3458160"/>
            <a:ext cx="2141280" cy="1924920"/>
          </a:xfrm>
          <a:prstGeom prst="rect">
            <a:avLst/>
          </a:prstGeom>
          <a:ln w="0">
            <a:noFill/>
          </a:ln>
        </p:spPr>
      </p:pic>
      <p:sp>
        <p:nvSpPr>
          <p:cNvPr id="358" name="Rectangle: Rounded Corners 10"/>
          <p:cNvSpPr/>
          <p:nvPr/>
        </p:nvSpPr>
        <p:spPr>
          <a:xfrm>
            <a:off x="5706360" y="126720"/>
            <a:ext cx="3311640" cy="338040"/>
          </a:xfrm>
          <a:prstGeom prst="roundRect">
            <a:avLst>
              <a:gd name="adj" fmla="val 16667"/>
            </a:avLst>
          </a:prstGeom>
          <a:solidFill>
            <a:srgbClr val="a02b93"/>
          </a:solidFill>
          <a:ln>
            <a:solidFill>
              <a:srgbClr val="461240"/>
            </a:solid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Function: create_stock_data() </a:t>
            </a:r>
            <a:endParaRPr b="0" lang="en-US" sz="1800" spc="-1" strike="noStrike">
              <a:latin typeface="Arial"/>
            </a:endParaRPr>
          </a:p>
        </p:txBody>
      </p:sp>
      <p:sp>
        <p:nvSpPr>
          <p:cNvPr id="359" name="Parallelogram 11"/>
          <p:cNvSpPr/>
          <p:nvPr/>
        </p:nvSpPr>
        <p:spPr>
          <a:xfrm>
            <a:off x="330120" y="126720"/>
            <a:ext cx="5095800" cy="476280"/>
          </a:xfrm>
          <a:prstGeom prst="parallelogram">
            <a:avLst>
              <a:gd name="adj" fmla="val 25000"/>
            </a:avLst>
          </a:prstGeom>
          <a:solidFill>
            <a:schemeClr val="bg1">
              <a:lumMod val="5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liquidity_features_linux.ipynb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highlight>
                  <a:srgbClr val="ffffd7"/>
                </a:highlight>
                <a:latin typeface="Aptos Display"/>
                <a:ea typeface="DejaVu Sans"/>
              </a:rPr>
              <a:t>Check corr. Btw. Target and raw liq. Feat.</a:t>
            </a:r>
            <a:endParaRPr b="0" lang="en-US" sz="4400" spc="-1" strike="noStrike">
              <a:solidFill>
                <a:srgbClr val="000000"/>
              </a:solidFill>
              <a:latin typeface="Arial"/>
            </a:endParaRPr>
          </a:p>
        </p:txBody>
      </p:sp>
      <p:sp>
        <p:nvSpPr>
          <p:cNvPr id="36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fontScale="78000"/>
          </a:bodyPr>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Check the correlation between target and each of the 47 raw liquidity feature’s (take median across 30 buckets.)</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See appendix for all graphs for problematic features.</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Almost no corr. Btw. Following feat. With target for all stocks</a:t>
            </a:r>
            <a:endParaRPr b="0" lang="en-US" sz="1600" spc="-1" strike="noStrike">
              <a:solidFill>
                <a:srgbClr val="000000"/>
              </a:solidFill>
              <a:latin typeface="Arial"/>
            </a:endParaRPr>
          </a:p>
          <a:p>
            <a:pPr lvl="1" marL="685800" indent="-228600">
              <a:lnSpc>
                <a:spcPct val="90000"/>
              </a:lnSpc>
              <a:spcBef>
                <a:spcPts val="499"/>
              </a:spcBef>
              <a:buClr>
                <a:srgbClr val="cccccc"/>
              </a:buClr>
              <a:buFont typeface="Arial"/>
              <a:buChar char="•"/>
            </a:pPr>
            <a:r>
              <a:rPr b="0" lang="da-DK" sz="1200" spc="-1" strike="noStrike">
                <a:solidFill>
                  <a:srgbClr val="cccccc"/>
                </a:solidFill>
                <a:latin typeface="Consolas"/>
                <a:ea typeface="DejaVu Sans"/>
              </a:rPr>
              <a:t>wap1_log_price_ret_buks, wap1_log_price_wavg, wap2_log_price_wavg, wap_eqi_price0_wavg, wap_eqi_price1_wavg, </a:t>
            </a:r>
            <a:endParaRPr b="0" lang="en-US" sz="12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Very High pos. corr. Btw. Following feat. With target for all stocks</a:t>
            </a:r>
            <a:endParaRPr b="0" lang="en-US" sz="1600" spc="-1" strike="noStrike">
              <a:solidFill>
                <a:srgbClr val="000000"/>
              </a:solidFill>
              <a:latin typeface="Arial"/>
            </a:endParaRPr>
          </a:p>
          <a:p>
            <a:pPr lvl="1" marL="685800" indent="-228600">
              <a:lnSpc>
                <a:spcPct val="90000"/>
              </a:lnSpc>
              <a:spcBef>
                <a:spcPts val="499"/>
              </a:spcBef>
              <a:buClr>
                <a:srgbClr val="cccccc"/>
              </a:buClr>
              <a:buFont typeface="Arial"/>
              <a:buChar char="•"/>
            </a:pPr>
            <a:r>
              <a:rPr b="0" lang="en-SG" sz="1200" spc="-1" strike="noStrike">
                <a:solidFill>
                  <a:srgbClr val="cccccc"/>
                </a:solidFill>
                <a:latin typeface="Consolas"/>
                <a:ea typeface="DejaVu Sans"/>
              </a:rPr>
              <a:t>wap1_log_price_ret_abs_vol_buks, wap2_log_price_ret_abs_vol_buks, 'wap1_log_price_ret_sqr_vol_buks',</a:t>
            </a:r>
            <a:endParaRPr b="0" lang="en-US" sz="1200" spc="-1" strike="noStrike">
              <a:solidFill>
                <a:srgbClr val="000000"/>
              </a:solidFill>
              <a:latin typeface="Arial"/>
            </a:endParaRPr>
          </a:p>
          <a:p>
            <a:pPr lvl="1" marL="685800" indent="-228600">
              <a:lnSpc>
                <a:spcPct val="90000"/>
              </a:lnSpc>
              <a:spcBef>
                <a:spcPts val="499"/>
              </a:spcBef>
              <a:buClr>
                <a:srgbClr val="cccccc"/>
              </a:buClr>
              <a:buFont typeface="Arial"/>
              <a:buChar char="•"/>
            </a:pPr>
            <a:r>
              <a:rPr b="0" lang="en-SG" sz="1200" spc="-1" strike="noStrike">
                <a:solidFill>
                  <a:srgbClr val="cccccc"/>
                </a:solidFill>
                <a:latin typeface="Consolas"/>
                <a:ea typeface="DejaVu Sans"/>
              </a:rPr>
              <a:t> </a:t>
            </a:r>
            <a:r>
              <a:rPr b="0" lang="en-SG" sz="1200" spc="-1" strike="noStrike">
                <a:solidFill>
                  <a:srgbClr val="cccccc"/>
                </a:solidFill>
                <a:latin typeface="Consolas"/>
                <a:ea typeface="DejaVu Sans"/>
              </a:rPr>
              <a:t>'wap2_log_price_ret_sqr_vol_buks’,  'wap1_log_price_ret_vol_buks’,  'wap2_log_price_ret_vol_buks’ wap2_logprice_ret_changes_n_wap1_logprice_ret_constant_sqr_vol_buks 'wap_eqi_price0_ret_abs_vol_buks', 'wap_eqi_price0_ret_sqr_vol_buks', 'wap1_log_price_ret_pos_log_liq_ret_sqr_vol_buks', 'wap1_log_price_ret_neg_log_liq_ret_sqr_vol_buks', 'wap_eqi_price1_ret_sqr_vol_buks', 'log_liq2_ret_*_wap_eqi_price1_ret_vol_buks', 'exp_log_liq1_ret_*_wap_eqi_price1_ret_vol_buks', 'exp_log_liq1_ret_*_wap_eqi_price1_ret_vol_buks_2’, 'wap1_log_price_ret_per_liq2_vol_buks’ wavg_wap1_log_price_amp_diff, wavg_eqi_price0_amp_diff, spread_wavg, log_spread_wavg, log_spread2_wavg</a:t>
            </a:r>
            <a:endParaRPr b="0" lang="en-US" sz="12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Very High neg. corr. Btw. Following feat. With target for all stocks</a:t>
            </a:r>
            <a:endParaRPr b="0" lang="en-US" sz="1600" spc="-1" strike="noStrike">
              <a:solidFill>
                <a:srgbClr val="000000"/>
              </a:solidFill>
              <a:latin typeface="Arial"/>
            </a:endParaRPr>
          </a:p>
          <a:p>
            <a:pPr lvl="1" marL="685800" indent="-228600">
              <a:lnSpc>
                <a:spcPct val="90000"/>
              </a:lnSpc>
              <a:spcBef>
                <a:spcPts val="499"/>
              </a:spcBef>
              <a:buClr>
                <a:srgbClr val="cccccc"/>
              </a:buClr>
              <a:buFont typeface="Arial"/>
              <a:buChar char="•"/>
            </a:pPr>
            <a:r>
              <a:rPr b="0" lang="en-SG" sz="1200" spc="-1" strike="noStrike">
                <a:solidFill>
                  <a:srgbClr val="cccccc"/>
                </a:solidFill>
                <a:latin typeface="Consolas"/>
                <a:ea typeface="DejaVu Sans"/>
              </a:rPr>
              <a:t>Liquidity1_wavg, Liquidity2_wavg, root_liquidity2_wavg, inv_spread_wavg, bid_liq1_diff_wavg,</a:t>
            </a:r>
            <a:endParaRPr b="0" lang="en-US" sz="12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Mix of pos. and neg. corr. With target for different stocks</a:t>
            </a:r>
            <a:endParaRPr b="0" lang="en-US" sz="1600" spc="-1" strike="noStrike">
              <a:solidFill>
                <a:srgbClr val="000000"/>
              </a:solidFill>
              <a:latin typeface="Arial"/>
            </a:endParaRPr>
          </a:p>
          <a:p>
            <a:pPr lvl="1" marL="685800" indent="-228600">
              <a:lnSpc>
                <a:spcPct val="90000"/>
              </a:lnSpc>
              <a:spcBef>
                <a:spcPts val="499"/>
              </a:spcBef>
              <a:buClr>
                <a:srgbClr val="cccccc"/>
              </a:buClr>
              <a:buFont typeface="Arial"/>
              <a:buChar char="•"/>
            </a:pPr>
            <a:r>
              <a:rPr b="0" lang="en-SG" sz="1200" spc="-1" strike="noStrike">
                <a:solidFill>
                  <a:srgbClr val="cccccc"/>
                </a:solidFill>
                <a:latin typeface="Consolas"/>
                <a:ea typeface="DejaVu Sans"/>
              </a:rPr>
              <a:t>Book_size1_wavg, Book_size_wavg, </a:t>
            </a:r>
            <a:endParaRPr b="0" lang="en-US" sz="12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600" spc="-1" strike="noStrike">
                <a:solidFill>
                  <a:srgbClr val="000000"/>
                </a:solidFill>
                <a:latin typeface="Aptos"/>
                <a:ea typeface="DejaVu Sans"/>
              </a:rPr>
              <a:t>Mix of med. To high pos. corr. for different stocks</a:t>
            </a:r>
            <a:endParaRPr b="0" lang="en-US" sz="1600" spc="-1" strike="noStrike">
              <a:solidFill>
                <a:srgbClr val="000000"/>
              </a:solidFill>
              <a:latin typeface="Arial"/>
            </a:endParaRPr>
          </a:p>
          <a:p>
            <a:pPr lvl="1" marL="685800" indent="-228600">
              <a:lnSpc>
                <a:spcPct val="90000"/>
              </a:lnSpc>
              <a:spcBef>
                <a:spcPts val="499"/>
              </a:spcBef>
              <a:buClr>
                <a:srgbClr val="cccccc"/>
              </a:buClr>
              <a:buFont typeface="Arial"/>
              <a:buChar char="•"/>
            </a:pPr>
            <a:r>
              <a:rPr b="0" lang="en-US" sz="1050" spc="-1" strike="noStrike">
                <a:solidFill>
                  <a:srgbClr val="cccccc"/>
                </a:solidFill>
                <a:latin typeface="Consolas"/>
                <a:ea typeface="DejaVu Sans"/>
              </a:rPr>
              <a:t>'wap1_log_price_ret_per_spread_sqr_vol_buks’ , </a:t>
            </a:r>
            <a:r>
              <a:rPr b="0" lang="en-SG" sz="1050" spc="-1" strike="noStrike">
                <a:solidFill>
                  <a:srgbClr val="cccccc"/>
                </a:solidFill>
                <a:latin typeface="Consolas"/>
                <a:ea typeface="DejaVu Sans"/>
              </a:rPr>
              <a:t>'log_liquidity1_ret_sqr_vol_buks’, </a:t>
            </a:r>
            <a:r>
              <a:rPr b="0" lang="en-SG" sz="1200" spc="-1" strike="noStrike">
                <a:solidFill>
                  <a:srgbClr val="cccccc"/>
                </a:solidFill>
                <a:latin typeface="Consolas"/>
                <a:ea typeface="DejaVu Sans"/>
              </a:rPr>
              <a:t>'log_liquidity2_ret_sqr_vol_buks’, ‘book_delta_count_buks, trade_volume_buks, sqrt_trade_volume_buks, cube_root_trade_volume_buks, trade_volume_p2/3_buks, quart_root_trade_volume_buks, trade_count_buks, trade_volume_per_liquidity1_wavg_buks, trade_volume_per_liquidity2_wavg_buks, ask_liq1_diff_wavg,</a:t>
            </a:r>
            <a:endParaRPr b="0" lang="en-US" sz="12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1500" spc="-1" strike="noStrike">
                <a:solidFill>
                  <a:srgbClr val="000000"/>
                </a:solidFill>
                <a:latin typeface="Aptos"/>
                <a:ea typeface="DejaVu Sans"/>
              </a:rPr>
              <a:t>Mix of low. To high pos. corr. </a:t>
            </a:r>
            <a:r>
              <a:rPr b="0" lang="en-SG" sz="1400" spc="-1" strike="noStrike">
                <a:solidFill>
                  <a:srgbClr val="000000"/>
                </a:solidFill>
                <a:latin typeface="Aptos"/>
                <a:ea typeface="DejaVu Sans"/>
              </a:rPr>
              <a:t>for different stocks</a:t>
            </a:r>
            <a:endParaRPr b="0" lang="en-US" sz="1400" spc="-1" strike="noStrike">
              <a:solidFill>
                <a:srgbClr val="000000"/>
              </a:solidFill>
              <a:latin typeface="Arial"/>
            </a:endParaRPr>
          </a:p>
          <a:p>
            <a:pPr lvl="1" marL="685800" indent="-228600">
              <a:lnSpc>
                <a:spcPct val="90000"/>
              </a:lnSpc>
              <a:spcBef>
                <a:spcPts val="499"/>
              </a:spcBef>
              <a:buClr>
                <a:srgbClr val="cccccc"/>
              </a:buClr>
              <a:buFont typeface="Arial"/>
              <a:buChar char="•"/>
            </a:pPr>
            <a:r>
              <a:rPr b="0" lang="en-SG" sz="1500" spc="-1" strike="noStrike">
                <a:solidFill>
                  <a:srgbClr val="cccccc"/>
                </a:solidFill>
                <a:latin typeface="Consolas"/>
                <a:ea typeface="DejaVu Sans"/>
              </a:rPr>
              <a:t>'log_spread_ret_sqr_vol_buks’</a:t>
            </a:r>
            <a:endParaRPr b="0" lang="en-US" sz="1500" spc="-1" strike="noStrike">
              <a:solidFill>
                <a:srgbClr val="000000"/>
              </a:solidFill>
              <a:latin typeface="Arial"/>
            </a:endParaRPr>
          </a:p>
          <a:p>
            <a:pPr marL="228600" indent="-228600">
              <a:lnSpc>
                <a:spcPct val="90000"/>
              </a:lnSpc>
              <a:spcBef>
                <a:spcPts val="1417"/>
              </a:spcBef>
              <a:buNone/>
              <a:tabLst>
                <a:tab algn="l" pos="0"/>
              </a:tabLst>
            </a:pPr>
            <a:endParaRPr b="0" lang="en-US" sz="13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228600" indent="-228600">
              <a:lnSpc>
                <a:spcPct val="90000"/>
              </a:lnSpc>
              <a:spcBef>
                <a:spcPts val="1001"/>
              </a:spcBef>
              <a:buNone/>
              <a:tabLst>
                <a:tab algn="l" pos="0"/>
              </a:tabLst>
            </a:pPr>
            <a:endParaRPr b="0" lang="en-US" sz="1600" spc="-1" strike="noStrike">
              <a:solidFill>
                <a:srgbClr val="000000"/>
              </a:solidFill>
              <a:latin typeface="Arial"/>
            </a:endParaRPr>
          </a:p>
          <a:p>
            <a:pPr marL="228600" indent="-228600">
              <a:lnSpc>
                <a:spcPct val="90000"/>
              </a:lnSpc>
              <a:spcBef>
                <a:spcPts val="1001"/>
              </a:spcBef>
              <a:buNone/>
              <a:tabLst>
                <a:tab algn="l" pos="0"/>
              </a:tabLst>
            </a:pPr>
            <a:endParaRPr b="0" lang="en-US" sz="16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63"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fontScale="69000"/>
          </a:bodyPr>
          <a:p>
            <a:pPr marL="228600" indent="-228600">
              <a:lnSpc>
                <a:spcPct val="90000"/>
              </a:lnSpc>
              <a:spcBef>
                <a:spcPts val="1001"/>
              </a:spcBef>
              <a:buClr>
                <a:srgbClr val="000000"/>
              </a:buClr>
              <a:buFont typeface="Arial"/>
              <a:buChar char="•"/>
            </a:pPr>
            <a:r>
              <a:rPr b="0" lang="en-SG" sz="2800" spc="-1" strike="noStrike">
                <a:solidFill>
                  <a:srgbClr val="000000"/>
                </a:solidFill>
                <a:latin typeface="Aptos"/>
                <a:ea typeface="DejaVu Sans"/>
              </a:rPr>
              <a:t>Check the min, max and range of values for each of raw liq. Feature to see the scale of each feature. They all have different scales so they need to be normalized. </a:t>
            </a:r>
            <a:endParaRPr b="0" lang="en-US" sz="28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exp_log_liq1_ret_*_wap_eqi_price1_ret_vol_buks AND </a:t>
            </a:r>
            <a:r>
              <a:rPr b="0" lang="en-SG" sz="2400" spc="-1" strike="noStrike">
                <a:solidFill>
                  <a:srgbClr val="cccccc"/>
                </a:solidFill>
                <a:latin typeface="Consolas"/>
                <a:ea typeface="DejaVu Sans"/>
              </a:rPr>
              <a:t>exp_log_liq1_ret_*_wap_eqi_price1_ret_vol_buks_2(same as previous)</a:t>
            </a:r>
            <a:r>
              <a:rPr b="0" lang="en-SG" sz="2400" spc="-1" strike="noStrike">
                <a:solidFill>
                  <a:srgbClr val="000000"/>
                </a:solidFill>
                <a:latin typeface="Aptos"/>
                <a:ea typeface="DejaVu Sans"/>
              </a:rPr>
              <a:t>  Min:  0.0, Max:  15.4314858288986</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log_liquidity1_ret_sqr_vol_buks  Min:  0.0, Max:  216.44643432321027</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wap1_log_price_ret_per_spread_sqr_vol_buks  Min:  0.0, Max:  63893.42029636643</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wavg_wap1_log_price_amp_diff  Min:  0.9999999999351177, Max:  inf</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wavg_wap_eqi_price0_amp_diff  Min:  0.9999999999406891, Max:  inf</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liquidity1_wavg  Min:  0.850008628347739, Max:  2997063.2110014684</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liquidity2_wavg  Min:  0.1854020731394554, Max:  108551400.92072429</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Aptos"/>
                <a:ea typeface="DejaVu Sans"/>
              </a:rPr>
              <a:t>spread_wavg  Min:  2.514241494843901e-05, Max:  0.03775830443923237</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ask_liq1_diff_wavg  Min:  -2925519.34853724, Max:  1525556.4992372217</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bid_liq1_diff_wavg  Min:  -1590983.930454508, Max:  2545604.6237271978</a:t>
            </a:r>
            <a:endParaRPr b="0" lang="en-US" sz="2400" spc="-1" strike="noStrike">
              <a:solidFill>
                <a:srgbClr val="000000"/>
              </a:solidFill>
              <a:latin typeface="Arial"/>
            </a:endParaRPr>
          </a:p>
          <a:p>
            <a:pPr lvl="1" marL="685800" indent="-228600">
              <a:lnSpc>
                <a:spcPct val="90000"/>
              </a:lnSpc>
              <a:spcBef>
                <a:spcPts val="499"/>
              </a:spcBef>
              <a:buClr>
                <a:srgbClr val="000000"/>
              </a:buClr>
              <a:buFont typeface="Arial"/>
              <a:buChar char="•"/>
            </a:pPr>
            <a:r>
              <a:rPr b="0" lang="en-SG" sz="2400" spc="-1" strike="noStrike">
                <a:solidFill>
                  <a:srgbClr val="000000"/>
                </a:solidFill>
                <a:latin typeface="Aptos"/>
                <a:ea typeface="DejaVu Sans"/>
              </a:rPr>
              <a:t>Others vary from -0.5 to 0.5</a:t>
            </a:r>
            <a:endParaRPr b="0" lang="en-US" sz="24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Clustering Analysis of raw liq. features</a:t>
            </a:r>
            <a:endParaRPr b="0" lang="en-US" sz="4400" spc="-1" strike="noStrike">
              <a:solidFill>
                <a:srgbClr val="000000"/>
              </a:solidFill>
              <a:latin typeface="Arial"/>
            </a:endParaRPr>
          </a:p>
        </p:txBody>
      </p:sp>
      <p:sp>
        <p:nvSpPr>
          <p:cNvPr id="36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ptos"/>
                <a:ea typeface="DejaVu Sans"/>
              </a:rPr>
              <a:t>•</a:t>
            </a:r>
            <a:r>
              <a:rPr b="0" lang="en-US" sz="2800" spc="-1" strike="noStrike">
                <a:solidFill>
                  <a:srgbClr val="000000"/>
                </a:solidFill>
                <a:latin typeface="Aptos"/>
                <a:ea typeface="DejaVu Sans"/>
              </a:rPr>
              <a:t>Naturally, we can cluster stocks on features that have high pos. or neg. corr. With the target.</a:t>
            </a:r>
            <a:endParaRPr b="0" lang="en-US" sz="2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ptos"/>
                <a:ea typeface="DejaVu Sans"/>
              </a:rPr>
              <a:t>Clustering is done by the perform_clustering() function</a:t>
            </a:r>
            <a:endParaRPr b="0" lang="en-US" sz="2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highlight>
                  <a:srgbClr val="ffff00"/>
                </a:highlight>
                <a:latin typeface="Aptos"/>
                <a:ea typeface="DejaVu Sans"/>
              </a:rPr>
              <a:t>Feat. wap1_log_price_ret_buks has poor corr. With the target so it should not be used for clustering.</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c9ba4"/>
        </a:solidFill>
      </p:bgPr>
    </p:bg>
    <p:spTree>
      <p:nvGrpSpPr>
        <p:cNvPr id="1" name=""/>
        <p:cNvGrpSpPr/>
        <p:nvPr/>
      </p:nvGrpSpPr>
      <p:grpSpPr>
        <a:xfrm>
          <a:off x="0" y="0"/>
          <a:ext cx="0" cy="0"/>
          <a:chOff x="0" y="0"/>
          <a:chExt cx="0" cy="0"/>
        </a:xfrm>
      </p:grpSpPr>
      <p:sp>
        <p:nvSpPr>
          <p:cNvPr id="36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SG" sz="4200" spc="-1" strike="noStrike">
                <a:solidFill>
                  <a:srgbClr val="000000"/>
                </a:solidFill>
                <a:latin typeface="Aptos Display"/>
                <a:ea typeface="DejaVu Sans"/>
              </a:rPr>
              <a:t>perform_clustering() </a:t>
            </a:r>
            <a:endParaRPr b="0" lang="en-US" sz="4200" spc="-1" strike="noStrike">
              <a:solidFill>
                <a:srgbClr val="000000"/>
              </a:solidFill>
              <a:latin typeface="Arial"/>
            </a:endParaRPr>
          </a:p>
        </p:txBody>
      </p:sp>
      <p:sp>
        <p:nvSpPr>
          <p:cNvPr id="36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Feat. coming has dim. time_id x stock_id (30 buckets are already agg. Using mean)</a:t>
            </a:r>
            <a:endParaRPr b="0" lang="en-US" sz="15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 </a:t>
            </a:r>
            <a:r>
              <a:rPr b="0" lang="en-US" sz="1500" spc="-1" strike="noStrike">
                <a:solidFill>
                  <a:srgbClr val="000000"/>
                </a:solidFill>
                <a:latin typeface="Aptos"/>
                <a:ea typeface="DejaVu Sans"/>
              </a:rPr>
              <a:t>Feat. Is standardized.</a:t>
            </a:r>
            <a:endParaRPr b="0" lang="en-US" sz="15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 </a:t>
            </a:r>
            <a:r>
              <a:rPr b="0" lang="en-US" sz="1500" spc="-1" strike="noStrike">
                <a:solidFill>
                  <a:srgbClr val="000000"/>
                </a:solidFill>
                <a:latin typeface="Aptos"/>
                <a:ea typeface="DejaVu Sans"/>
              </a:rPr>
              <a:t>Feat. Corr. Across stocks is calc. C.shape = 112x112. Fischer transform arctanh() of all 112 corr values is done to make their dist. Normal. Diagonals of C matrix is filled with mean corr of each stock to every other stock.</a:t>
            </a:r>
            <a:endParaRPr b="0" lang="en-US" sz="15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Noto Sans CJK SC"/>
              </a:rPr>
              <a:t>PCA of the Feat. Matrix, (time_id x stock_id) is carried out. However, n_components is set to 112 (i.e. full feat. Dim.) Here time_id is treated like n_samples and </a:t>
            </a:r>
            <a:r>
              <a:rPr b="0" lang="en-US" sz="1500" spc="-1" strike="noStrike">
                <a:solidFill>
                  <a:srgbClr val="000000"/>
                </a:solidFill>
                <a:latin typeface="Aptos"/>
                <a:ea typeface="DejaVu Sans"/>
              </a:rPr>
              <a:t>stock_id is treated like n_features.</a:t>
            </a:r>
            <a:endParaRPr b="0" lang="en-US" sz="15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We compute the PCs using .fit() and get a matrix of shape (n_components x n_features) i.e. (n_components x stock_ids)</a:t>
            </a:r>
            <a:endParaRPr b="0" lang="en-US" sz="15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We eliminate some of the components (dimensionality reduction) by multiplying with singular values (contracted by ^0.5) this is an automatic way of choosing largest n_components. </a:t>
            </a:r>
            <a:endParaRPr b="0" lang="en-US" sz="15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We transpose this matrix PCs matrix to get (n_features x n_components) matrix and we do clustering on this transposed matrix. Here each feature is the stock_id and it is represented by the n_components</a:t>
            </a:r>
            <a:endParaRPr b="0" lang="en-US" sz="15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highlight>
                  <a:srgbClr val="ffff00"/>
                </a:highlight>
                <a:latin typeface="Aptos"/>
                <a:ea typeface="DejaVu Sans"/>
              </a:rPr>
              <a:t>We could also take another approach and compute the score matrix (dimensionality reduced data matrix after applying the PCs.)</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SG" sz="4400" spc="-1" strike="noStrike">
                <a:solidFill>
                  <a:srgbClr val="000000"/>
                </a:solidFill>
                <a:latin typeface="Aptos Display"/>
                <a:ea typeface="DejaVu Sans"/>
              </a:rPr>
              <a:t>Feature extraction</a:t>
            </a:r>
            <a:endParaRPr b="0" lang="en-US" sz="4400" spc="-1" strike="noStrike">
              <a:solidFill>
                <a:srgbClr val="000000"/>
              </a:solidFill>
              <a:latin typeface="Arial"/>
            </a:endParaRPr>
          </a:p>
        </p:txBody>
      </p:sp>
      <p:sp>
        <p:nvSpPr>
          <p:cNvPr id="145" name="PlaceHolder 2"/>
          <p:cNvSpPr>
            <a:spLocks noGrp="1"/>
          </p:cNvSpPr>
          <p:nvPr>
            <p:ph/>
          </p:nvPr>
        </p:nvSpPr>
        <p:spPr>
          <a:xfrm>
            <a:off x="837720" y="1825560"/>
            <a:ext cx="10509120" cy="4873320"/>
          </a:xfrm>
          <a:prstGeom prst="rect">
            <a:avLst/>
          </a:prstGeom>
          <a:noFill/>
          <a:ln w="0">
            <a:noFill/>
          </a:ln>
        </p:spPr>
        <p:txBody>
          <a:bodyPr lIns="90000" rIns="90000" tIns="45000" bIns="45000" anchor="t">
            <a:normAutofit fontScale="91000"/>
          </a:bodyPr>
          <a:p>
            <a:pPr marL="228600" indent="-228600">
              <a:lnSpc>
                <a:spcPct val="90000"/>
              </a:lnSpc>
              <a:spcBef>
                <a:spcPts val="1001"/>
              </a:spcBef>
              <a:buNone/>
              <a:tabLst>
                <a:tab algn="l" pos="0"/>
              </a:tabLst>
            </a:pPr>
            <a:r>
              <a:rPr b="0" lang="en-SG" sz="2800" spc="-1" strike="noStrike">
                <a:solidFill>
                  <a:srgbClr val="000000"/>
                </a:solidFill>
                <a:latin typeface="Aptos"/>
                <a:ea typeface="DejaVu Sans"/>
              </a:rPr>
              <a:t>All correlations are against target (2</a:t>
            </a:r>
            <a:r>
              <a:rPr b="0" lang="en-SG" sz="2800" spc="-1" strike="noStrike" baseline="30000">
                <a:solidFill>
                  <a:srgbClr val="000000"/>
                </a:solidFill>
                <a:latin typeface="Aptos"/>
                <a:ea typeface="DejaVu Sans"/>
              </a:rPr>
              <a:t>nd</a:t>
            </a:r>
            <a:r>
              <a:rPr b="0" lang="en-SG" sz="2800" spc="-1" strike="noStrike">
                <a:solidFill>
                  <a:srgbClr val="000000"/>
                </a:solidFill>
                <a:latin typeface="Aptos"/>
                <a:ea typeface="DejaVu Sans"/>
              </a:rPr>
              <a:t> 10 min real. Vol.)</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medium pos. corr. (0.2 – 0.5) max_bid/ask_price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medium neg. corr. (-0.2 – -0.5) min_bid/ask_price</a:t>
            </a:r>
            <a:endParaRPr b="0" lang="en-US" sz="2000" spc="-1" strike="noStrike">
              <a:solidFill>
                <a:srgbClr val="000000"/>
              </a:solidFill>
              <a:latin typeface="Arial"/>
            </a:endParaRPr>
          </a:p>
          <a:p>
            <a:pPr lvl="1" marL="685800" indent="-228600">
              <a:lnSpc>
                <a:spcPct val="90000"/>
              </a:lnSpc>
              <a:spcBef>
                <a:spcPts val="499"/>
              </a:spcBef>
              <a:buClr>
                <a:srgbClr val="000000"/>
              </a:buClr>
              <a:buFont typeface="Arial"/>
              <a:buChar char="•"/>
              <a:tabLst>
                <a:tab algn="l" pos="0"/>
              </a:tabLst>
            </a:pPr>
            <a:r>
              <a:rPr b="0" lang="en-SG" sz="1600" spc="-1" strike="noStrike">
                <a:solidFill>
                  <a:srgbClr val="000000"/>
                </a:solidFill>
                <a:latin typeface="Aptos"/>
                <a:ea typeface="DejaVu Sans"/>
              </a:rPr>
              <a:t>This means having max and min closer together reduces target</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Small pos. corr. (0.05 – 0.3) for max_bid/ask_size but some stocks have neg. corr. (outlier stocks 13,31,32,46,51,74,77,108,125 have corr. &lt; -0.1)</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Small neg. corr. (0.0– -0.3) for min_bid/ask_size (almost all stocks are neg. corr.)</a:t>
            </a:r>
            <a:endParaRPr b="0" lang="en-US" sz="2000" spc="-1" strike="noStrike">
              <a:solidFill>
                <a:srgbClr val="000000"/>
              </a:solidFill>
              <a:latin typeface="Arial"/>
            </a:endParaRPr>
          </a:p>
          <a:p>
            <a:pPr lvl="1" marL="685800" indent="-228600">
              <a:lnSpc>
                <a:spcPct val="90000"/>
              </a:lnSpc>
              <a:spcBef>
                <a:spcPts val="499"/>
              </a:spcBef>
              <a:buClr>
                <a:srgbClr val="000000"/>
              </a:buClr>
              <a:buFont typeface="Arial"/>
              <a:buChar char="•"/>
              <a:tabLst>
                <a:tab algn="l" pos="0"/>
              </a:tabLst>
            </a:pPr>
            <a:r>
              <a:rPr b="0" lang="en-SG" sz="1600" spc="-1" strike="noStrike">
                <a:solidFill>
                  <a:srgbClr val="000000"/>
                </a:solidFill>
                <a:latin typeface="Aptos"/>
                <a:ea typeface="DejaVu Sans"/>
              </a:rPr>
              <a:t>This means having max and min closer together reduces target</a:t>
            </a:r>
            <a:endParaRPr b="0" lang="en-US" sz="1600" spc="-1" strike="noStrike">
              <a:solidFill>
                <a:srgbClr val="000000"/>
              </a:solidFill>
              <a:latin typeface="Arial"/>
            </a:endParaRPr>
          </a:p>
          <a:p>
            <a:pPr lvl="1" marL="685800" indent="-228600">
              <a:lnSpc>
                <a:spcPct val="90000"/>
              </a:lnSpc>
              <a:spcBef>
                <a:spcPts val="499"/>
              </a:spcBef>
              <a:buClr>
                <a:srgbClr val="000000"/>
              </a:buClr>
              <a:buFont typeface="Arial"/>
              <a:buChar char="•"/>
              <a:tabLst>
                <a:tab algn="l" pos="0"/>
              </a:tabLst>
            </a:pPr>
            <a:r>
              <a:rPr b="0" lang="en-SG" sz="1600" spc="-1" strike="noStrike">
                <a:solidFill>
                  <a:srgbClr val="000000"/>
                </a:solidFill>
                <a:latin typeface="Aptos"/>
                <a:ea typeface="DejaVu Sans"/>
              </a:rPr>
              <a:t>stocks that have neg. corr. for max_bid/ask_size could have lower trading volume so they are not traded as much as the other stocks. </a:t>
            </a:r>
            <a:endParaRPr b="0" lang="en-US" sz="1600" spc="-1" strike="noStrike">
              <a:solidFill>
                <a:srgbClr val="000000"/>
              </a:solidFill>
              <a:latin typeface="Arial"/>
            </a:endParaRPr>
          </a:p>
          <a:p>
            <a:pPr lvl="1" marL="685800" indent="-228600">
              <a:lnSpc>
                <a:spcPct val="90000"/>
              </a:lnSpc>
              <a:spcBef>
                <a:spcPts val="499"/>
              </a:spcBef>
              <a:buClr>
                <a:srgbClr val="000000"/>
              </a:buClr>
              <a:buFont typeface="Arial"/>
              <a:buChar char="•"/>
              <a:tabLst>
                <a:tab algn="l" pos="0"/>
              </a:tabLst>
            </a:pPr>
            <a:r>
              <a:rPr b="0" lang="en-SG" sz="1600" spc="-1" strike="noStrike">
                <a:solidFill>
                  <a:srgbClr val="000000"/>
                </a:solidFill>
                <a:latin typeface="Aptos"/>
                <a:ea typeface="DejaVu Sans"/>
              </a:rPr>
              <a:t>These lower volume trading stocks could be grouped together as a cluster! ??? Or higher volume</a:t>
            </a:r>
            <a:endParaRPr b="0" lang="en-US" sz="16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 </a:t>
            </a:r>
            <a:r>
              <a:rPr b="0" lang="en-SG" sz="2000" spc="-1" strike="noStrike">
                <a:solidFill>
                  <a:srgbClr val="000000"/>
                </a:solidFill>
                <a:latin typeface="Aptos"/>
                <a:ea typeface="DejaVu Sans"/>
              </a:rPr>
              <a:t>Very high pos. corr. Range ask/bid price</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Small pos. corr. (0.05 – 0.3) range bid/ask size (outlier stocks 13,31,32,46,51,74,77,108,125 have corr. &lt; -0.1)</a:t>
            </a:r>
            <a:endParaRPr b="0" lang="en-US" sz="2000" spc="-1" strike="noStrike">
              <a:solidFill>
                <a:srgbClr val="000000"/>
              </a:solidFill>
              <a:latin typeface="Arial"/>
            </a:endParaRPr>
          </a:p>
          <a:p>
            <a:pPr lvl="1" marL="685800" indent="-228600">
              <a:lnSpc>
                <a:spcPct val="90000"/>
              </a:lnSpc>
              <a:spcBef>
                <a:spcPts val="499"/>
              </a:spcBef>
              <a:buClr>
                <a:srgbClr val="000000"/>
              </a:buClr>
              <a:buFont typeface="Arial"/>
              <a:buChar char="•"/>
              <a:tabLst>
                <a:tab algn="l" pos="0"/>
              </a:tabLst>
            </a:pPr>
            <a:r>
              <a:rPr b="0" lang="en-SG" sz="1600" spc="-1" strike="noStrike">
                <a:solidFill>
                  <a:srgbClr val="000000"/>
                </a:solidFill>
                <a:latin typeface="Aptos"/>
                <a:ea typeface="DejaVu Sans"/>
              </a:rPr>
              <a:t>These outlier stocks are traded frequently by traders of all sizes so when the range is large all traders (bidders matching askers) orders are filled and therefore less volatile.??</a:t>
            </a:r>
            <a:endParaRPr b="0" lang="en-US" sz="16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sp>
        <p:nvSpPr>
          <p:cNvPr id="146" name="Oval 6"/>
          <p:cNvSpPr/>
          <p:nvPr/>
        </p:nvSpPr>
        <p:spPr>
          <a:xfrm>
            <a:off x="9520920" y="117792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147" name="Parallelogram 8"/>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features_eda_within_stocks.ipynb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c9ba4"/>
        </a:solidFill>
      </p:bgPr>
    </p:bg>
    <p:spTree>
      <p:nvGrpSpPr>
        <p:cNvPr id="1" name=""/>
        <p:cNvGrpSpPr/>
        <p:nvPr/>
      </p:nvGrpSpPr>
      <p:grpSpPr>
        <a:xfrm>
          <a:off x="0" y="0"/>
          <a:ext cx="0" cy="0"/>
          <a:chOff x="0" y="0"/>
          <a:chExt cx="0" cy="0"/>
        </a:xfrm>
      </p:grpSpPr>
      <p:sp>
        <p:nvSpPr>
          <p:cNvPr id="36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SG" sz="4200" spc="-1" strike="noStrike">
                <a:solidFill>
                  <a:srgbClr val="000000"/>
                </a:solidFill>
                <a:latin typeface="Aptos Display"/>
                <a:ea typeface="DejaVu Sans"/>
              </a:rPr>
              <a:t>perform_clustering() </a:t>
            </a:r>
            <a:endParaRPr b="0" lang="en-US" sz="4200" spc="-1" strike="noStrike">
              <a:solidFill>
                <a:srgbClr val="000000"/>
              </a:solidFill>
              <a:latin typeface="Arial"/>
            </a:endParaRPr>
          </a:p>
        </p:txBody>
      </p:sp>
      <p:sp>
        <p:nvSpPr>
          <p:cNvPr id="36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highlight>
                  <a:srgbClr val="ffff00"/>
                </a:highlight>
                <a:latin typeface="Aptos"/>
                <a:ea typeface="DejaVu Sans"/>
              </a:rPr>
              <a:t>As GMM is used, it’s only good if each Gaussian cluster has enough points so it maybe better to use this for fewer number of clusters with many points inside each. Limit number of clusters to 10. </a:t>
            </a:r>
            <a:endParaRPr b="0" lang="en-US" sz="15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highlight>
                  <a:srgbClr val="ffff00"/>
                </a:highlight>
                <a:latin typeface="Aptos"/>
                <a:ea typeface="DejaVu Sans"/>
              </a:rPr>
              <a:t> </a:t>
            </a:r>
            <a:endParaRPr b="0" lang="en-US" sz="15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500" spc="-1" strike="noStrike">
                <a:solidFill>
                  <a:srgbClr val="000000"/>
                </a:solidFill>
                <a:latin typeface="Aptos"/>
                <a:ea typeface="DejaVu Sans"/>
              </a:rPr>
              <a:t> </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7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73"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7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90000"/>
              </a:lnSpc>
              <a:buNone/>
            </a:pPr>
            <a:r>
              <a:rPr b="0" lang="en-US" sz="5000" spc="-1" strike="noStrike">
                <a:solidFill>
                  <a:srgbClr val="000000"/>
                </a:solidFill>
                <a:latin typeface="Aptos"/>
                <a:ea typeface="DejaVu Sans"/>
              </a:rPr>
              <a:t>Feature Engineering</a:t>
            </a:r>
            <a:endParaRPr b="0" lang="en-US" sz="5000" spc="-1" strike="noStrike">
              <a:solidFill>
                <a:srgbClr val="000000"/>
              </a:solidFill>
              <a:latin typeface="Arial"/>
            </a:endParaRPr>
          </a:p>
        </p:txBody>
      </p:sp>
      <p:sp>
        <p:nvSpPr>
          <p:cNvPr id="37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train_features = generate_features(train_buckets)</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train_features['target'] = read_targets_from_df(train, train_buckets['stock_ids'], train_buckets['time_ids'])</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generate_features(train_buckets)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get_cohesion_features()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get_misc_features()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get_simple_features()</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read_targets_from_df()</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train_feat_df = merge_features_to_df(train_features, train, [f for f in list(train_features.keys()) if ('time_id' not in f)])</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merge_features_to_df()</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200" spc="-1" strike="noStrike">
                <a:solidFill>
                  <a:srgbClr val="000000"/>
                </a:solidFill>
                <a:latin typeface="Aptos"/>
                <a:ea typeface="DejaVu Sans"/>
              </a:rPr>
              <a:t>generate_features(train_buckets)</a:t>
            </a:r>
            <a:endParaRPr b="0" lang="en-US" sz="4200" spc="-1" strike="noStrike">
              <a:solidFill>
                <a:srgbClr val="000000"/>
              </a:solidFill>
              <a:latin typeface="Arial"/>
            </a:endParaRPr>
          </a:p>
        </p:txBody>
      </p:sp>
      <p:sp>
        <p:nvSpPr>
          <p:cNvPr id="37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DejaVu Sans"/>
              </a:rPr>
              <a:t>For all the features in this func. We agg. Along the bucket axis.</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DejaVu Sans"/>
              </a:rPr>
              <a:t>We take log to reduce the right skew and large kurtosis and make it more normal, . Before we can </a:t>
            </a:r>
            <a:r>
              <a:rPr b="0" lang="en-US" sz="1600" spc="-1" strike="noStrike">
                <a:solidFill>
                  <a:srgbClr val="000000"/>
                </a:solidFill>
                <a:latin typeface="Aptos"/>
                <a:ea typeface="DejaVu Sans"/>
              </a:rPr>
              <a:t>take log the feature has to be positive so we square the feature before taking the mean and then </a:t>
            </a:r>
            <a:r>
              <a:rPr b="0" lang="en-US" sz="1600" spc="-1" strike="noStrike">
                <a:solidFill>
                  <a:srgbClr val="000000"/>
                </a:solidFill>
                <a:latin typeface="Aptos"/>
                <a:ea typeface="DejaVu Sans"/>
              </a:rPr>
              <a:t>square root afterwards. Squaring can also help to prevent feature values canceling out within the </a:t>
            </a:r>
            <a:r>
              <a:rPr b="0" lang="en-US" sz="1600" spc="-1" strike="noStrike">
                <a:solidFill>
                  <a:srgbClr val="000000"/>
                </a:solidFill>
                <a:latin typeface="Aptos"/>
                <a:ea typeface="DejaVu Sans"/>
              </a:rPr>
              <a:t>bucket.  This brings back the scale and also results in positive numbers.</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DejaVu Sans"/>
              </a:rPr>
              <a:t>final_features['wap1_log_price_ret_vol'] = </a:t>
            </a:r>
            <a:r>
              <a:rPr b="0" lang="en-US" sz="1600" spc="-1" strike="noStrike">
                <a:solidFill>
                  <a:srgbClr val="000000"/>
                </a:solidFill>
                <a:latin typeface="Aptos"/>
                <a:ea typeface="DejaVu Sans"/>
              </a:rPr>
              <a:t>np.mean(train_buckets['wap1_log_price_ret_vol_buks']**2, 2, keepdims=True)**0.5</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DejaVu Sans"/>
              </a:rPr>
              <a:t>    </a:t>
            </a:r>
            <a:r>
              <a:rPr b="0" lang="en-US" sz="1600" spc="-1" strike="noStrike">
                <a:solidFill>
                  <a:srgbClr val="000000"/>
                </a:solidFill>
                <a:latin typeface="Aptos"/>
                <a:ea typeface="DejaVu Sans"/>
              </a:rPr>
              <a:t># (log liquidity ret x equi_price1_volatility) / wap1 price volatitliy = a kind of liquidity adjusted </a:t>
            </a:r>
            <a:r>
              <a:rPr b="0" lang="en-US" sz="1600" spc="-1" strike="noStrike">
                <a:solidFill>
                  <a:srgbClr val="000000"/>
                </a:solidFill>
                <a:latin typeface="Aptos"/>
                <a:ea typeface="DejaVu Sans"/>
              </a:rPr>
              <a:t>volatility     # take log as the value is around 1. log gives negative sign to values less than 1 and </a:t>
            </a:r>
            <a:r>
              <a:rPr b="0" lang="en-US" sz="1600" spc="-1" strike="noStrike">
                <a:solidFill>
                  <a:srgbClr val="000000"/>
                </a:solidFill>
                <a:latin typeface="Aptos"/>
                <a:ea typeface="DejaVu Sans"/>
              </a:rPr>
              <a:t>positive sign to values greater than 1     # check if greater than or less than wap1 price volatility</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Noto Sans CJK SC"/>
              </a:rPr>
              <a:t>final_features['log_liq2_ret_*_wap_eqi_price1_ret_vol'] =  </a:t>
            </a:r>
            <a:r>
              <a:rPr b="0" lang="en-US" sz="1600" spc="-1" strike="noStrike">
                <a:solidFill>
                  <a:srgbClr val="000000"/>
                </a:solidFill>
                <a:latin typeface="Aptos"/>
                <a:ea typeface="Noto Sans CJK SC"/>
              </a:rPr>
              <a:t>np.log(np.mean(train_buckets['log_liq2_ret_*_wap_eqi_price1_ret_vol_buks']**2, 2, </a:t>
            </a:r>
            <a:r>
              <a:rPr b="0" lang="en-US" sz="1600" spc="-1" strike="noStrike">
                <a:solidFill>
                  <a:srgbClr val="000000"/>
                </a:solidFill>
                <a:latin typeface="Aptos"/>
                <a:ea typeface="Noto Sans CJK SC"/>
              </a:rPr>
              <a:t>keepdims=True)**0.5/final_features['wap1_log_price_ret_vol'])</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DejaVu Sans"/>
              </a:rPr>
              <a:t> </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200" spc="-1" strike="noStrike">
                <a:solidFill>
                  <a:srgbClr val="000000"/>
                </a:solidFill>
                <a:latin typeface="Aptos"/>
                <a:ea typeface="DejaVu Sans"/>
              </a:rPr>
              <a:t>generate_features(train_buckets)</a:t>
            </a:r>
            <a:endParaRPr b="0" lang="en-US" sz="4200" spc="-1" strike="noStrike">
              <a:solidFill>
                <a:srgbClr val="000000"/>
              </a:solidFill>
              <a:latin typeface="Arial"/>
            </a:endParaRPr>
          </a:p>
        </p:txBody>
      </p:sp>
      <p:sp>
        <p:nvSpPr>
          <p:cNvPr id="38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Noto Sans CJK SC"/>
              </a:rPr>
              <a:t>TO interpret the feature, </a:t>
            </a:r>
            <a:r>
              <a:rPr b="0" lang="en-US" sz="1600" spc="-1" strike="noStrike">
                <a:solidFill>
                  <a:srgbClr val="000000"/>
                </a:solidFill>
                <a:latin typeface="Aptos"/>
                <a:ea typeface="DejaVu Sans"/>
              </a:rPr>
              <a:t>train_buckets['log_liq2_ret_*_wap_eqi_price1_ret_vol_buks'] : wap equilibrium price 1 returns volatitlity in bucket amplified (&gt; 1) by positive/increasing liquidity returns (through exponent)     # and diminished ( &lt; 1) by negative/decreasing liquidity returns (through exponent)</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Noto Sans CJK SC"/>
              </a:rPr>
              <a:t>We divide this by f</a:t>
            </a:r>
            <a:r>
              <a:rPr b="0" lang="en-US" sz="1600" spc="-1" strike="noStrike">
                <a:solidFill>
                  <a:srgbClr val="000000"/>
                </a:solidFill>
                <a:latin typeface="Aptos"/>
                <a:ea typeface="DejaVu Sans"/>
              </a:rPr>
              <a:t>inal_features['wap1_log_price_ret_vol'] to see its compare if it is above or below this.  </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DejaVu Sans"/>
              </a:rPr>
              <a:t>final_features['exp_log_liq1_ret_*_wap_eqi_price1_ret_vol'] = np.log(np.mean(train_buckets['exp_log_liq1_ret_*_wap_eqi_price1_ret_vol_buks']**2, 2, keepdims=True)**0.5/final_features['wap1_log_price_ret_vol'])</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DejaVu Sans"/>
              </a:rPr>
              <a:t> </a:t>
            </a:r>
            <a:r>
              <a:rPr b="0" lang="en-US" sz="1600" spc="-1" strike="noStrike">
                <a:solidFill>
                  <a:srgbClr val="000000"/>
                </a:solidFill>
                <a:latin typeface="Aptos"/>
                <a:ea typeface="DejaVu Sans"/>
              </a:rPr>
              <a:t># average out along the buckets axis    </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DejaVu Sans"/>
              </a:rPr>
              <a:t>   </a:t>
            </a:r>
            <a:r>
              <a:rPr b="0" lang="en-US" sz="1600" spc="-1" strike="noStrike">
                <a:solidFill>
                  <a:srgbClr val="000000"/>
                </a:solidFill>
                <a:latin typeface="Aptos"/>
                <a:ea typeface="DejaVu Sans"/>
              </a:rPr>
              <a:t>final_features['wap1_log_price_ret_per_liq2_vol']</a:t>
            </a:r>
            <a:endParaRPr b="0" lang="en-US" sz="16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600" spc="-1" strike="noStrike">
                <a:solidFill>
                  <a:srgbClr val="000000"/>
                </a:solidFill>
                <a:latin typeface="Aptos"/>
                <a:ea typeface="DejaVu Sans"/>
              </a:rPr>
              <a:t># ratio of mean of last 15 buckets to mean of first 15 buckets within a time id. ratio &gt; 1 means increasing trend. ratio &lt; 1 means decreasing trend</a:t>
            </a:r>
            <a:endParaRPr b="0" lang="en-US" sz="16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600" spc="-1" strike="noStrike">
                <a:solidFill>
                  <a:srgbClr val="000000"/>
                </a:solidFill>
                <a:latin typeface="Aptos"/>
                <a:ea typeface="DejaVu Sans"/>
              </a:rPr>
              <a:t>final_features['log_liq2_ret_*_wap_eqi_price1_ret_vol_15_ratio']   </a:t>
            </a:r>
            <a:endParaRPr b="0" lang="en-US" sz="16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600" spc="-1" strike="noStrike">
                <a:solidFill>
                  <a:srgbClr val="000000"/>
                </a:solidFill>
                <a:latin typeface="Aptos"/>
                <a:ea typeface="DejaVu Sans"/>
              </a:rPr>
              <a:t>final_features['wap1_log_price_ret_per_liq2_vol_15_ratio']</a:t>
            </a:r>
            <a:endParaRPr b="0" lang="en-US" sz="16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600" spc="-1" strike="noStrike">
                <a:solidFill>
                  <a:srgbClr val="000000"/>
                </a:solidFill>
                <a:latin typeface="Aptos"/>
                <a:ea typeface="DejaVu Sans"/>
              </a:rPr>
              <a:t>final_features['wap1_log_price_ret_per_spread_sqr_vol_15_ratio'] </a:t>
            </a:r>
            <a:endParaRPr b="0" lang="en-US" sz="16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600" spc="-1" strike="noStrike">
                <a:solidFill>
                  <a:srgbClr val="000000"/>
                </a:solidFill>
                <a:latin typeface="Aptos"/>
                <a:ea typeface="DejaVu Sans"/>
              </a:rPr>
              <a:t>final_features['exp_log_liq1_ret_*_wap_eqi_price1_ret_vol_15_ratio'] </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200" spc="-1" strike="noStrike">
                <a:solidFill>
                  <a:srgbClr val="000000"/>
                </a:solidFill>
                <a:latin typeface="Aptos"/>
                <a:ea typeface="DejaVu Sans"/>
              </a:rPr>
              <a:t>generate_features(train_buckets)</a:t>
            </a:r>
            <a:endParaRPr b="0" lang="en-US" sz="4200" spc="-1" strike="noStrike">
              <a:solidFill>
                <a:srgbClr val="000000"/>
              </a:solidFill>
              <a:latin typeface="Arial"/>
            </a:endParaRPr>
          </a:p>
        </p:txBody>
      </p:sp>
      <p:sp>
        <p:nvSpPr>
          <p:cNvPr id="383"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lvl="1" marL="864000" indent="-324000">
              <a:lnSpc>
                <a:spcPct val="90000"/>
              </a:lnSpc>
              <a:spcBef>
                <a:spcPts val="1134"/>
              </a:spcBef>
              <a:buClr>
                <a:srgbClr val="000000"/>
              </a:buClr>
              <a:buSzPct val="75000"/>
              <a:buFont typeface="Symbol"/>
              <a:buChar char=""/>
            </a:pPr>
            <a:r>
              <a:rPr b="0" lang="en-US" sz="2000" spc="-1" strike="noStrike">
                <a:solidFill>
                  <a:srgbClr val="000000"/>
                </a:solidFill>
                <a:latin typeface="Aptos"/>
                <a:ea typeface="DejaVu Sans"/>
              </a:rPr>
              <a:t>final_features['wap2_logprice_ret_changes_n_wap1_logprice_ret_consta</a:t>
            </a:r>
            <a:r>
              <a:rPr b="0" lang="en-US" sz="2000" spc="-1" strike="noStrike">
                <a:solidFill>
                  <a:srgbClr val="000000"/>
                </a:solidFill>
                <a:latin typeface="Aptos"/>
                <a:ea typeface="DejaVu Sans"/>
              </a:rPr>
              <a:t>nt_sqr_vol_15_ratio']</a:t>
            </a:r>
            <a:endParaRPr b="0" lang="en-US" sz="20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Aptos"/>
                <a:ea typeface="Noto Sans CJK SC"/>
              </a:rPr>
              <a:t># ratio of mean of last 15 buckets to mean of first 15 buckets within a time </a:t>
            </a:r>
            <a:r>
              <a:rPr b="0" lang="en-US" sz="2000" spc="-1" strike="noStrike">
                <a:solidFill>
                  <a:srgbClr val="000000"/>
                </a:solidFill>
                <a:latin typeface="Aptos"/>
                <a:ea typeface="Noto Sans CJK SC"/>
              </a:rPr>
              <a:t>id. ratio &gt; 1 means increasing trend. ratio &lt; 1 means decreasing trend     </a:t>
            </a:r>
            <a:r>
              <a:rPr b="0" lang="en-US" sz="2000" spc="-1" strike="noStrike">
                <a:solidFill>
                  <a:srgbClr val="000000"/>
                </a:solidFill>
                <a:latin typeface="Aptos"/>
                <a:ea typeface="Noto Sans CJK SC"/>
              </a:rPr>
              <a:t># median across all stocks (dimension 1) for that time id. </a:t>
            </a:r>
            <a:r>
              <a:rPr b="0" lang="en-US" sz="2800" spc="-1" strike="noStrike">
                <a:solidFill>
                  <a:srgbClr val="000000"/>
                </a:solidFill>
                <a:latin typeface="Aptos"/>
                <a:ea typeface="DejaVu Sans"/>
              </a:rPr>
              <a:t>This feature </a:t>
            </a:r>
            <a:r>
              <a:rPr b="0" lang="en-US" sz="2800" spc="-1" strike="noStrike">
                <a:solidFill>
                  <a:srgbClr val="000000"/>
                </a:solidFill>
                <a:latin typeface="Aptos"/>
                <a:ea typeface="DejaVu Sans"/>
              </a:rPr>
              <a:t>only has time id dimension.</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000" spc="-1" strike="noStrike">
                <a:solidFill>
                  <a:srgbClr val="000000"/>
                </a:solidFill>
                <a:latin typeface="Aptos"/>
                <a:ea typeface="DejaVu Sans"/>
              </a:rPr>
              <a:t>final_features['wap2_logprice_ret_changes_n_wap1_logprice_ret_consta</a:t>
            </a:r>
            <a:r>
              <a:rPr b="0" lang="en-US" sz="2000" spc="-1" strike="noStrike">
                <a:solidFill>
                  <a:srgbClr val="000000"/>
                </a:solidFill>
                <a:latin typeface="Aptos"/>
                <a:ea typeface="DejaVu Sans"/>
              </a:rPr>
              <a:t>nt_sqr_vol_15_ratio_median_stock']. </a:t>
            </a:r>
            <a:endParaRPr b="0" lang="en-US" sz="20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000" spc="-1" strike="noStrike">
                <a:solidFill>
                  <a:srgbClr val="000000"/>
                </a:solidFill>
                <a:latin typeface="Aptos"/>
                <a:ea typeface="DejaVu Sans"/>
              </a:rPr>
              <a:t>final_features['log_liq2_ret_*_wap_eqi_price1_ret_vol_15_ratio_median_</a:t>
            </a:r>
            <a:r>
              <a:rPr b="0" lang="en-US" sz="2000" spc="-1" strike="noStrike">
                <a:solidFill>
                  <a:srgbClr val="000000"/>
                </a:solidFill>
                <a:latin typeface="Aptos"/>
                <a:ea typeface="DejaVu Sans"/>
              </a:rPr>
              <a:t>stock'] </a:t>
            </a:r>
            <a:endParaRPr b="0" lang="en-US" sz="20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000" spc="-1" strike="noStrike">
                <a:solidFill>
                  <a:srgbClr val="000000"/>
                </a:solidFill>
                <a:latin typeface="Aptos"/>
                <a:ea typeface="DejaVu Sans"/>
              </a:rPr>
              <a:t>final_features['wap1_log_price_ret_per_spread_sqr_vol_15_ratio_median</a:t>
            </a:r>
            <a:r>
              <a:rPr b="0" lang="en-US" sz="2000" spc="-1" strike="noStrike">
                <a:solidFill>
                  <a:srgbClr val="000000"/>
                </a:solidFill>
                <a:latin typeface="Aptos"/>
                <a:ea typeface="DejaVu Sans"/>
              </a:rPr>
              <a:t>_stock']</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200" spc="-1" strike="noStrike">
                <a:solidFill>
                  <a:srgbClr val="000000"/>
                </a:solidFill>
                <a:latin typeface="Aptos"/>
                <a:ea typeface="DejaVu Sans"/>
              </a:rPr>
              <a:t>generate_features(train_buckets)</a:t>
            </a:r>
            <a:endParaRPr b="0" lang="en-US" sz="4200" spc="-1" strike="noStrike">
              <a:solidFill>
                <a:srgbClr val="000000"/>
              </a:solidFill>
              <a:latin typeface="Arial"/>
            </a:endParaRPr>
          </a:p>
        </p:txBody>
      </p:sp>
      <p:sp>
        <p:nvSpPr>
          <p:cNvPr id="38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(liquidity x equi_price1_volatility) / wap1 price volatitliy = a kind of liquidity adjusted volatility     # take log as the value is around 1. log gives negative sign to values less than 1 and positive sign to values greater than 1     # check if greater than or less than wap1 price volatility    # volatitlity in wap1_log_price_ret when liquidity1 is negative. i.e. decreases divided by wap1_log_price_ret_vol </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volatitlity in wap1_log_price_ret when liquidity1 is negative. i.e. decreases divided by wap1_log_price_ret_vol</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final_features['wap2_logprice_ret_changes_n_wap1_logprice_ret_constant_sqr_vol']</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volatitlity in wap1_log_price_ret when liquidity1 is positive. i.e. increases divided by wap1_log_price_ret_vol </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final_features['wap1_log_price_ret_pos_log_liq_ret_sqr_vol']</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difference between volatitlity in wap1_log_price_ret when liquidity1 is positive and negative. i.e. increases minus decreases</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final_features['wap1_log_price_ret_pos-neg_log_liq_ret_sqr_vol']</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ptos"/>
                <a:ea typeface="DejaVu Sans"/>
              </a:rPr>
              <a:t>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200" spc="-1" strike="noStrike">
                <a:solidFill>
                  <a:srgbClr val="000000"/>
                </a:solidFill>
                <a:latin typeface="Aptos"/>
                <a:ea typeface="DejaVu Sans"/>
              </a:rPr>
              <a:t>generate_features(train_buckets)</a:t>
            </a:r>
            <a:endParaRPr b="0" lang="en-US" sz="4200" spc="-1" strike="noStrike">
              <a:solidFill>
                <a:srgbClr val="000000"/>
              </a:solidFill>
              <a:latin typeface="Arial"/>
            </a:endParaRPr>
          </a:p>
        </p:txBody>
      </p:sp>
      <p:sp>
        <p:nvSpPr>
          <p:cNvPr id="38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uses feature </a:t>
            </a:r>
            <a:r>
              <a:rPr b="0" lang="en-US" sz="1800" spc="-1" strike="noStrike">
                <a:solidFill>
                  <a:srgbClr val="000000"/>
                </a:solidFill>
                <a:highlight>
                  <a:srgbClr val="b4c7dc"/>
                </a:highlight>
                <a:latin typeface="Aptos"/>
                <a:ea typeface="DejaVu Sans"/>
              </a:rPr>
              <a:t>wap1_log_price_ret_buks</a:t>
            </a:r>
            <a:r>
              <a:rPr b="0" lang="en-US" sz="1800" spc="-1" strike="noStrike">
                <a:solidFill>
                  <a:srgbClr val="000000"/>
                </a:solidFill>
                <a:latin typeface="Aptos"/>
                <a:ea typeface="DejaVu Sans"/>
              </a:rPr>
              <a:t> from bucket 0 to 30 of a time id, i.e. all.  # uses wap1_log_price_ret_buks from bucket 10 to 30 of a time id, I.e. last two thirds    # uses wap1_log_price_ret_buks from bucket 20 to 30 of a time id, i.e. last one third</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get_cohesion_features(train_buckets, final_features, ffrom=0/10/20)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Picture 8" descr=""/>
          <p:cNvPicPr/>
          <p:nvPr/>
        </p:nvPicPr>
        <p:blipFill>
          <a:blip r:embed="rId1"/>
          <a:stretch/>
        </p:blipFill>
        <p:spPr>
          <a:xfrm>
            <a:off x="9452520" y="3970080"/>
            <a:ext cx="2603880" cy="2203560"/>
          </a:xfrm>
          <a:prstGeom prst="rect">
            <a:avLst/>
          </a:prstGeom>
          <a:ln w="0">
            <a:noFill/>
          </a:ln>
        </p:spPr>
      </p:pic>
      <p:sp>
        <p:nvSpPr>
          <p:cNvPr id="14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50" name="PlaceHolder 2"/>
          <p:cNvSpPr>
            <a:spLocks noGrp="1"/>
          </p:cNvSpPr>
          <p:nvPr>
            <p:ph/>
          </p:nvPr>
        </p:nvSpPr>
        <p:spPr>
          <a:xfrm>
            <a:off x="837720" y="1825560"/>
            <a:ext cx="8610840" cy="4663800"/>
          </a:xfrm>
          <a:prstGeom prst="rect">
            <a:avLst/>
          </a:prstGeom>
          <a:noFill/>
          <a:ln w="0">
            <a:noFill/>
          </a:ln>
        </p:spPr>
        <p:txBody>
          <a:bodyPr lIns="90000" rIns="90000" tIns="45000" bIns="45000" anchor="t">
            <a:normAutofit fontScale="83000"/>
          </a:bodyPr>
          <a:p>
            <a:pPr marL="228600" indent="-228600">
              <a:lnSpc>
                <a:spcPct val="90000"/>
              </a:lnSpc>
              <a:spcBef>
                <a:spcPts val="1001"/>
              </a:spcBef>
              <a:buClr>
                <a:srgbClr val="000000"/>
              </a:buClr>
              <a:buFont typeface="Arial"/>
              <a:buChar char="•"/>
            </a:pPr>
            <a:r>
              <a:rPr b="0" lang="en-SG" sz="2800" spc="-1" strike="noStrike">
                <a:solidFill>
                  <a:srgbClr val="000000"/>
                </a:solidFill>
                <a:latin typeface="Aptos"/>
                <a:ea typeface="DejaVu Sans"/>
              </a:rPr>
              <a:t>All correlations are against target (2</a:t>
            </a:r>
            <a:r>
              <a:rPr b="0" lang="en-SG" sz="2800" spc="-1" strike="noStrike" baseline="30000">
                <a:solidFill>
                  <a:srgbClr val="000000"/>
                </a:solidFill>
                <a:latin typeface="Aptos"/>
                <a:ea typeface="DejaVu Sans"/>
              </a:rPr>
              <a:t>nd</a:t>
            </a:r>
            <a:r>
              <a:rPr b="0" lang="en-SG" sz="2800" spc="-1" strike="noStrike">
                <a:solidFill>
                  <a:srgbClr val="000000"/>
                </a:solidFill>
                <a:latin typeface="Aptos"/>
                <a:ea typeface="DejaVu Sans"/>
              </a:rPr>
              <a:t> 10 min real. Vol.)</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Very high pos. corr. Sum of Absolute Differences (SAD) ask/bid price. SAD is sum of absolute values of first difference between bid/ask prices in a time id.</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medium pos. corr. (0.05 – 0.4) Sum of Absolute Differences ask/bid size (outlier stocks 29, 43 &lt;  -0.2)</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Ask_size x ask_price corr. Is pos. corr. With target (0.0 - 0.2). Generally ask size and ask price are neg. corr. Across time/instances because larger ask size will have to ask at a lower price so that voalitility is less.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highlight>
                  <a:srgbClr val="ffff00"/>
                </a:highlight>
                <a:latin typeface="Aptos"/>
                <a:ea typeface="DejaVu Sans"/>
              </a:rPr>
              <a:t>New feature suggestion</a:t>
            </a:r>
            <a:r>
              <a:rPr b="0" lang="en-SG" sz="2000" spc="-1" strike="noStrike">
                <a:solidFill>
                  <a:srgbClr val="000000"/>
                </a:solidFill>
                <a:latin typeface="Aptos"/>
                <a:ea typeface="DejaVu Sans"/>
              </a:rPr>
              <a:t>: </a:t>
            </a:r>
            <a:r>
              <a:rPr b="0" i="1" lang="en-SG" sz="2000" spc="-1" strike="noStrike">
                <a:solidFill>
                  <a:srgbClr val="000000"/>
                </a:solidFill>
                <a:latin typeface="Aptos"/>
                <a:ea typeface="DejaVu Sans"/>
              </a:rPr>
              <a:t>bk_level1_2_size_imbalance_feat, </a:t>
            </a:r>
            <a:r>
              <a:rPr b="0" lang="en-SG" sz="2000" spc="-1" strike="noStrike">
                <a:solidFill>
                  <a:srgbClr val="000000"/>
                </a:solidFill>
                <a:latin typeface="Aptos"/>
                <a:ea typeface="DejaVu Sans"/>
              </a:rPr>
              <a:t>volatility is less when level 2 bid_size is less than level 1 bid size across market depth (Not across time) level 2 ask_size is less than level 1  size across market depth (Not across time) at a particular time step (e.g. a second in bucket) like shown in the image on right. We are given two levels of the market depth. Sum all the min((level 2 ask/bid size – level 1 ask/bid 1),0) across seconds in the. Normalize this by the number of data points in this time bucket. </a:t>
            </a:r>
            <a:r>
              <a:rPr b="0" lang="en-US" sz="2000" spc="-1" strike="noStrike">
                <a:solidFill>
                  <a:srgbClr val="000000"/>
                </a:solidFill>
                <a:highlight>
                  <a:srgbClr val="00ff00"/>
                </a:highlight>
                <a:latin typeface="Aptos"/>
                <a:ea typeface="DejaVu Sans"/>
              </a:rPr>
              <a:t>Done! </a:t>
            </a:r>
            <a:r>
              <a:rPr b="0" lang="en-US" sz="2000" spc="-1" strike="noStrike">
                <a:solidFill>
                  <a:srgbClr val="000000"/>
                </a:solidFill>
                <a:highlight>
                  <a:srgbClr val="ff0000"/>
                </a:highlight>
                <a:latin typeface="Aptos"/>
                <a:ea typeface="DejaVu Sans"/>
              </a:rPr>
              <a:t>Normalization is not good. </a:t>
            </a:r>
            <a:r>
              <a:rPr b="0" lang="en-US" sz="2000" spc="-1" strike="noStrike">
                <a:solidFill>
                  <a:srgbClr val="000000"/>
                </a:solidFill>
                <a:highlight>
                  <a:srgbClr val="00ffff"/>
                </a:highlight>
                <a:latin typeface="Aptos"/>
                <a:ea typeface="DejaVu Sans"/>
              </a:rPr>
              <a:t>Sum is better</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151" name="Oval 9"/>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152" name="Parallelogram 11"/>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features_eda_within_stocks.ipynb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get_cohesion_features(train_buckets, final_features, ffrom=0/10/20) </a:t>
            </a:r>
            <a:endParaRPr b="0" lang="en-US" sz="4000" spc="-1" strike="noStrike">
              <a:solidFill>
                <a:srgbClr val="000000"/>
              </a:solidFill>
              <a:latin typeface="Arial"/>
            </a:endParaRPr>
          </a:p>
        </p:txBody>
      </p:sp>
      <p:sp>
        <p:nvSpPr>
          <p:cNvPr id="38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variance along time_id axis, mean along bucket axis and then square root,     # basically standard deviation of wap1_log_price_ret_buks in each stock. This is like (overall) volatility over entire time period for each stock.</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stocks_overall_wap1_log_price_ret_vol = np.mean( np.var(wap1_log_price_ret_buks, 0,keepdims=True), 2, keepdims=True)**0.5 # shape of (1,112,1)</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normalize the variance of wap1_log_price_ret_buks by overall volatility, assume that mean of wap1_log_price_ret_buks is zero</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wap1_log_price_ret_normalized = wap1_log_price_ret_buks[:,:,ffrom:]/stocks_overall_wap1_log_price_ret_vol # shape of (3830,112,30)</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get_cohesion_features(train_buckets, final_features, ffrom=0/10/20) </a:t>
            </a:r>
            <a:endParaRPr b="0" lang="en-US" sz="4000" spc="-1" strike="noStrike">
              <a:solidFill>
                <a:srgbClr val="000000"/>
              </a:solidFill>
              <a:latin typeface="Arial"/>
            </a:endParaRPr>
          </a:p>
        </p:txBody>
      </p:sp>
      <p:sp>
        <p:nvSpPr>
          <p:cNvPr id="39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variance of wap1_log_price_ret_normalized along stock id axis, mean along </a:t>
            </a:r>
            <a:r>
              <a:rPr b="0" lang="en-US" sz="1800" spc="-1" strike="noStrike">
                <a:solidFill>
                  <a:srgbClr val="000000"/>
                </a:solidFill>
                <a:latin typeface="Aptos"/>
                <a:ea typeface="DejaVu Sans"/>
              </a:rPr>
              <a:t>bucket axis and then square root, shape of (3830,1,1) and then normalized by </a:t>
            </a:r>
            <a:r>
              <a:rPr b="0" lang="en-US" sz="1800" spc="-1" strike="noStrike">
                <a:solidFill>
                  <a:srgbClr val="000000"/>
                </a:solidFill>
                <a:latin typeface="Aptos"/>
                <a:ea typeface="DejaVu Sans"/>
              </a:rPr>
              <a:t>wap1_log_price_ret_vol (shape 3830 x 112, 1). dim 1 is broadcasted to dim 112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multiply by stocks_overall_wap1_log_price_ret_vol (shape = (1,112,1) ) to get </a:t>
            </a:r>
            <a:r>
              <a:rPr b="0" lang="en-US" sz="1800" spc="-1" strike="noStrike">
                <a:solidFill>
                  <a:srgbClr val="000000"/>
                </a:solidFill>
                <a:latin typeface="Aptos"/>
                <a:ea typeface="DejaVu Sans"/>
              </a:rPr>
              <a:t>the original variance of wap1_log_price_ret_buks to get final shape of (3830,112,1)</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multiplication by stocks_overall_wap1_log_price_ret_vol (overall volatility) is the </a:t>
            </a:r>
            <a:r>
              <a:rPr b="0" lang="en-US" sz="1800" spc="-1" strike="noStrike">
                <a:solidFill>
                  <a:srgbClr val="000000"/>
                </a:solidFill>
                <a:latin typeface="Aptos"/>
                <a:ea typeface="DejaVu Sans"/>
              </a:rPr>
              <a:t>reverse of normalization</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Volatility across stocks at each time id divided by volatility at each stocks and </a:t>
            </a:r>
            <a:r>
              <a:rPr b="0" lang="en-US" sz="1800" spc="-1" strike="noStrike">
                <a:solidFill>
                  <a:srgbClr val="000000"/>
                </a:solidFill>
                <a:latin typeface="Aptos"/>
                <a:ea typeface="DejaVu Sans"/>
              </a:rPr>
              <a:t>time id = factor of overall volatility across stocks contributed by each stock in each </a:t>
            </a:r>
            <a:r>
              <a:rPr b="0" lang="en-US" sz="1800" spc="-1" strike="noStrike">
                <a:solidFill>
                  <a:srgbClr val="000000"/>
                </a:solidFill>
                <a:latin typeface="Aptos"/>
                <a:ea typeface="DejaVu Sans"/>
              </a:rPr>
              <a:t>time id.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This is multiplied by overall volatility across time for each stock.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It is just a scalar giving importance to amount of variance across all time.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ati = across time, ast = across stock,     # shape of (3830,112,1),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final_features['wap1_lprice_ret_vol_ati_*_wap1_lprice_ret_vol_ast_per_wap1_lprice_ret</a:t>
            </a:r>
            <a:r>
              <a:rPr b="0" lang="en-US" sz="1800" spc="-1" strike="noStrike">
                <a:solidFill>
                  <a:srgbClr val="000000"/>
                </a:solidFill>
                <a:latin typeface="Aptos"/>
                <a:ea typeface="DejaVu Sans"/>
              </a:rPr>
              <a:t>_vol'+ buk]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get_cohesion_features(train_buckets, final_features, ffrom=0/10/20) </a:t>
            </a:r>
            <a:endParaRPr b="0" lang="en-US" sz="4000" spc="-1" strike="noStrike">
              <a:solidFill>
                <a:srgbClr val="000000"/>
              </a:solidFill>
              <a:latin typeface="Arial"/>
            </a:endParaRPr>
          </a:p>
        </p:txBody>
      </p:sp>
      <p:sp>
        <p:nvSpPr>
          <p:cNvPr id="393"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shape of (3830,112,1), market is np.mean(wap1_log_price_ret_normalized, 1, keepdims=True). IT is just mean over all stock ids.</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final_features['wap1_lprice_ret_vol_ati_*_wap1_lprice_ret_avg_ast_per_wap1_lprice_ret_vol'+ buk]</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deviation from market is np.mean(wap1_log_price_ret_normalized, 1, keepdims=True)  minus wap1_log_price_ret_normalized</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final_features['wap1_log_price_ret_normalized*mean_centered_per_wap1_lprice_ret_vol' + buk]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39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out along the time ids and buckets axis # shape of (1,112,1)</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stocks_overall_trade_volume </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stocks_overall_liquidity2</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average out along the buckets axis # shape of (3830,112,1)</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800" spc="-1" strike="noStrike">
                <a:solidFill>
                  <a:srgbClr val="000000"/>
                </a:solidFill>
                <a:latin typeface="Aptos"/>
                <a:ea typeface="DejaVu Sans"/>
              </a:rPr>
              <a:t>stocks_overall_wap1_log_price_ret_vol</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39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200" spc="-1" strike="noStrike">
                <a:solidFill>
                  <a:srgbClr val="000000"/>
                </a:solidFill>
                <a:latin typeface="Aptos"/>
                <a:ea typeface="DejaVu Sans"/>
              </a:rPr>
              <a:t># (vol[:,:, 0:]/liq2[:,:, 0:]*l2/s)  = (vol[:,:, 0:] / s ) / (liq2[:,:, 0:]) / l2), standardized volume divided by standardized liquidity2</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 (vol[:,:, 0:]/liq2[:,:, 0:]*l2/s)**(1/8) , diminish the effect of outliers, or reduce large values</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 np.nanmean( (vol[:,:, 0:]/liq2[:,:, 0:]*l2/s)**(1/8), (1,2), keepdims=True) , average over stock_id and buckets axis</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 (s/l2*np.nanmean( (vol[:,:, 0:]/liq2[:,:, 0:]*l2/s)**(1/8), (1,2), keepdims=True)**8) , destandardize and then take the power of 8 to undo the effect of 1/8</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 (s/l2*np.nanmean( (vol[:,:, 0:]/liq2[:,:, 0:]*l2/s)**(1/8), (1,2), keepdims=True)**8)**.5 , take the square root as it is liquidity of level 2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 (s/l2*np.nanmean( (vol[:,:, 0:]/liq2[:,:, 0:]*l2/s)**(1/8), (1,2), keepdims=True)**8)**.5/v1 , divide by wap1_log_price_ret_vol to check &gt; 1</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 for greater than wap1_log_price_ret_vol or wap1_log_price_ret_vol &lt; 1 for less than wap1_log_price_ret_vol</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 log detects &gt; 1 or &lt; 1     </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final_features['soft_stock_mean_tvpl2_:0'    ] = np.log( (stocks_overall_trade_volume/stocks_overall_liquidity2*np.nanmean( (trade_volume_buks[:,:, 0:]/liquidity2_wavg[:,:, 0:]*stocks_overall_liquidity2/stocks_overall_trade_volume)**(1/8), (1,2), keepdims=True)**8)**.5/stocks_overall_wap1_log_price_ret_vol)</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final_features['soft_stock_mean_tvpl2_:10']</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final_features['soft_stock_mean_tvpl2_:20']</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39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Noto Sans CJK SC"/>
              </a:rPr>
              <a:t> </a:t>
            </a:r>
            <a:r>
              <a:rPr b="0" lang="en-US" sz="1200" spc="-1" strike="noStrike">
                <a:solidFill>
                  <a:srgbClr val="000000"/>
                </a:solidFill>
                <a:latin typeface="Aptos"/>
                <a:ea typeface="DejaVu Sans"/>
              </a:rPr>
              <a:t># same as above but only using the last bucket of liquidity2 </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final_features['soft_stock_mean_tvpl2_liqf'       ]</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final_features['soft_stock_mean_tvpl2_liqf_volf10']</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final_features['soft_stock_mean_tvpl2_liqf_volf20']</a:t>
            </a:r>
            <a:r>
              <a:rPr b="0" lang="en-US" sz="1800" spc="-1" strike="noStrike">
                <a:solidFill>
                  <a:srgbClr val="000000"/>
                </a:solidFill>
                <a:latin typeface="Aptos"/>
                <a:ea typeface="DejaVu Sans"/>
              </a:rPr>
              <a:t>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200" spc="-1" strike="noStrike">
                <a:solidFill>
                  <a:srgbClr val="000000"/>
                </a:solidFill>
                <a:latin typeface="Aptos"/>
                <a:ea typeface="DejaVu Sans"/>
              </a:rPr>
              <a:t># np.mean(vol1[:,:,25:]**2,2,keepdims=True) ,squared wap1_log_price_ret_vol_buks average for last 5 buckets     # np.mean(vol1[:,:,:15]**2,2,keepdims=True) , squared wap1_log_price_ret_vol_buks average for first 15 buckets     # np.nanmedian( np.mean(vol1[:,:,25:]**2,2,keepdims=True) / np.mean(vol1[:,:,:15]**2,2,keepdims=True),1,keepdims=True) , median of ratio  along stock_id axis , shape of (3830,1,1)     # square root to get back standard deviation / volatility     # log to detect &gt; 1 or &lt; 1</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4ea72e"/>
                </a:solidFill>
                <a:latin typeface="Aptos"/>
                <a:ea typeface="DejaVu Sans"/>
              </a:rPr>
              <a:t>Any feature with “v1” in its name refers to “wap1_log_price_ret_vol_buks” feature</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final_features['v1proj_25_15'] = np.log( np.nanmedian( np.mean(wap1_log_price_ret_vol_buks[:,:,25:]**2,2,keepdims=True) / np.mean(wap1_log_price_ret_vol_buks[:,:,:15]**2,2,keepdims=True),1,keepdims=True)**.5 )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 same as above but only for wap1_log_price_ret high correlation stocks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final_features['v1proj_25_15_lr1_high_corr_stocks’]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final_features['v1proj_25_15_vol1_high_corr_stocks’]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final_features['v1proj_25_lr1_high_corr_stocks’]  </a:t>
            </a:r>
            <a:r>
              <a:rPr b="0" lang="en-US" sz="1200" spc="-1" strike="noStrike">
                <a:solidFill>
                  <a:srgbClr val="4ea72e"/>
                </a:solidFill>
                <a:latin typeface="Aptos"/>
                <a:ea typeface="DejaVu Sans"/>
              </a:rPr>
              <a:t>## when the 2</a:t>
            </a:r>
            <a:r>
              <a:rPr b="0" lang="en-US" sz="1200" spc="-1" strike="noStrike" baseline="30000">
                <a:solidFill>
                  <a:srgbClr val="4ea72e"/>
                </a:solidFill>
                <a:latin typeface="Aptos"/>
                <a:ea typeface="DejaVu Sans"/>
              </a:rPr>
              <a:t>nd</a:t>
            </a:r>
            <a:r>
              <a:rPr b="0" lang="en-US" sz="1200" spc="-1" strike="noStrike">
                <a:solidFill>
                  <a:srgbClr val="4ea72e"/>
                </a:solidFill>
                <a:latin typeface="Aptos"/>
                <a:ea typeface="DejaVu Sans"/>
              </a:rPr>
              <a:t> bucket number is not given it means all the buckets are taken using :</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final_features['v1proj_25_vol1_high_corr_stocks']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0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of log_spread_ret_sqr_vol_buks over all buckets</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final_features['lsvol']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of log_liquidity1_ret_sqr_vol_buks over all buckets</a:t>
            </a:r>
            <a:endParaRPr b="0" lang="en-US" sz="1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1200" spc="-1" strike="noStrike">
                <a:solidFill>
                  <a:srgbClr val="000000"/>
                </a:solidFill>
                <a:latin typeface="Aptos"/>
                <a:ea typeface="DejaVu Sans"/>
              </a:rPr>
              <a:t>final_features['liqvol1’]</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average of log_liquidity2_ret_sqr_vol_buks over all stock ids and buckets, smean is </a:t>
            </a:r>
            <a:r>
              <a:rPr b="0" lang="en-US" sz="1800" spc="-1" strike="noStrike">
                <a:solidFill>
                  <a:srgbClr val="000000"/>
                </a:solidFill>
                <a:latin typeface="Aptos"/>
                <a:ea typeface="DejaVu Sans"/>
              </a:rPr>
              <a:t>mean over stocks.</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final_features['liqvol1_smean’] </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of log_liquidity1_ret_sqr_vol_buks over all buckets for each cluster     # is </a:t>
            </a:r>
            <a:r>
              <a:rPr b="0" lang="en-US" sz="1800" spc="-1" strike="noStrike">
                <a:solidFill>
                  <a:srgbClr val="000000"/>
                </a:solidFill>
                <a:latin typeface="Aptos"/>
                <a:ea typeface="DejaVu Sans"/>
              </a:rPr>
              <a:t>grouped by cluster and then median is taken. repeat the median value for each stock </a:t>
            </a:r>
            <a:r>
              <a:rPr b="0" lang="en-US" sz="1800" spc="-1" strike="noStrike">
                <a:solidFill>
                  <a:srgbClr val="000000"/>
                </a:solidFill>
                <a:latin typeface="Aptos"/>
                <a:ea typeface="DejaVu Sans"/>
              </a:rPr>
              <a:t>in the same cluster. shape of (3830,112,1) </a:t>
            </a:r>
            <a:r>
              <a:rPr b="0" lang="en-US" sz="1800" spc="-1" strike="noStrike">
                <a:solidFill>
                  <a:srgbClr val="ff0000"/>
                </a:solidFill>
                <a:latin typeface="Aptos"/>
                <a:ea typeface="DejaVu Sans"/>
              </a:rPr>
              <a:t>However, the issue with these clusters is </a:t>
            </a:r>
            <a:r>
              <a:rPr b="0" lang="en-US" sz="1800" spc="-1" strike="noStrike">
                <a:solidFill>
                  <a:srgbClr val="ff0000"/>
                </a:solidFill>
                <a:latin typeface="Aptos"/>
                <a:ea typeface="DejaVu Sans"/>
              </a:rPr>
              <a:t>tha they are formed using wap1_log_price_ret which has very low corr. With the </a:t>
            </a:r>
            <a:r>
              <a:rPr b="0" lang="en-US" sz="1800" spc="-1" strike="noStrike">
                <a:solidFill>
                  <a:srgbClr val="ff0000"/>
                </a:solidFill>
                <a:latin typeface="Aptos"/>
                <a:ea typeface="DejaVu Sans"/>
              </a:rPr>
              <a:t>target.</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final_features['liqvol1_smean_c3’]</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of log_liquidity2_ret_sqr_vol_buks over all buckets</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final_features['liqvol2']</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837720" y="365040"/>
            <a:ext cx="10509120" cy="1321920"/>
          </a:xfrm>
          <a:prstGeom prst="rect">
            <a:avLst/>
          </a:prstGeom>
          <a:noFill/>
          <a:ln w="0">
            <a:noFill/>
          </a:ln>
        </p:spPr>
        <p:txBody>
          <a:bodyPr lIns="0" rIns="0" tIns="0" bIns="0" anchor="ctr">
            <a:noAutofit/>
          </a:bodyPr>
          <a:p>
            <a:pPr>
              <a:lnSpc>
                <a:spcPct val="90000"/>
              </a:lnSpc>
              <a:buNone/>
            </a:pPr>
            <a:r>
              <a:rPr b="0" lang="en-SG" sz="4400" spc="-1" strike="noStrike">
                <a:solidFill>
                  <a:srgbClr val="000000"/>
                </a:solidFill>
                <a:latin typeface="Arial"/>
                <a:ea typeface="DejaVu Sans"/>
              </a:rPr>
              <a:t>Cluster_agg()</a:t>
            </a:r>
            <a:endParaRPr b="0" lang="en-US" sz="4400" spc="-1" strike="noStrike">
              <a:solidFill>
                <a:srgbClr val="000000"/>
              </a:solidFill>
              <a:latin typeface="Arial"/>
            </a:endParaRPr>
          </a:p>
        </p:txBody>
      </p:sp>
      <p:sp>
        <p:nvSpPr>
          <p:cNvPr id="403" name="PlaceHolder 2"/>
          <p:cNvSpPr>
            <a:spLocks noGrp="1"/>
          </p:cNvSpPr>
          <p:nvPr>
            <p:ph type="subTitle"/>
          </p:nvPr>
        </p:nvSpPr>
        <p:spPr>
          <a:xfrm>
            <a:off x="837720" y="1825560"/>
            <a:ext cx="10509120" cy="4347720"/>
          </a:xfrm>
          <a:prstGeom prst="rect">
            <a:avLst/>
          </a:prstGeom>
          <a:noFill/>
          <a:ln w="0">
            <a:noFill/>
          </a:ln>
        </p:spPr>
        <p:txBody>
          <a:bodyPr lIns="0" rIns="0" tIns="0" bIns="0" anchor="ctr">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rial"/>
                <a:ea typeface="DejaVu Sans"/>
              </a:rPr>
              <a:t># all stocks in a cluster are aggregated along stock_id axis</a:t>
            </a:r>
            <a:endParaRPr b="0" lang="en-US" sz="2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Arial"/>
                <a:ea typeface="DejaVu Sans"/>
              </a:rPr>
              <a:t># repeat the aggregated value for each stock in the cluster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0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of feature over all buckets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final_features['trade_count’]</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final_features['root_trade_count’]</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of squre root of trade_count over all stock ids and all buckets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final_features['root_trade_count_smean’]</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of square root of number of data points in a bucket over all buckets # book_delta_count_buks counts number of data points available in each time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final_features['root_book_delta_count’]</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of square root of trade_count over all buckets for each cluster     # is grouped by cluster 1 and then mean is taken. repeat the mean value for each stock in the same cluster. shape of (3830,112,1) </a:t>
            </a:r>
            <a:r>
              <a:rPr b="0" lang="en-US" sz="1800" spc="-1" strike="noStrike">
                <a:solidFill>
                  <a:srgbClr val="ff0000"/>
                </a:solidFill>
                <a:latin typeface="Aptos"/>
                <a:ea typeface="DejaVu Sans"/>
              </a:rPr>
              <a:t>However, the issue with these clusters is that they are formed using wap1_log_price_ret which has very low corr. With the target.</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final_features['root_trade_count_smean_c1']</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0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final_features['root_trade_count_smean_c2’]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final_features['root_trade_count_smean_c3’]</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variance of square root of trade_count over all buckets for each cluster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final_features['root_trade_count_var’]</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ratio of average trade_count in last 15 buckets to first 15 buckets</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final_features['trade_count_15_15’]</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ratio of average square root trade_count in last 15 buckets to first 15 buckets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final_features['root_trade_count_15_15’]</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median of ratio of mean wap1_log_price_ret_vol_buks in last bucket to first 15 buckets along stock_id axis, shape of (3830,1,1) . Similar naming for other buckets</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final_features['v1proj_29_15’]</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final_features['v1proj_20']</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54" name="PlaceHolder 2"/>
          <p:cNvSpPr>
            <a:spLocks noGrp="1"/>
          </p:cNvSpPr>
          <p:nvPr>
            <p:ph/>
          </p:nvPr>
        </p:nvSpPr>
        <p:spPr>
          <a:xfrm>
            <a:off x="837720" y="1825560"/>
            <a:ext cx="10509120" cy="4347720"/>
          </a:xfrm>
          <a:prstGeom prst="rect">
            <a:avLst/>
          </a:prstGeom>
          <a:noFill/>
          <a:ln w="0">
            <a:noFill/>
          </a:ln>
        </p:spPr>
        <p:txBody>
          <a:bodyPr lIns="90000" rIns="90000" tIns="45000" bIns="45000" anchor="t">
            <a:normAutofit fontScale="95000"/>
          </a:bodyPr>
          <a:p>
            <a:pPr marL="228600" indent="-228600">
              <a:lnSpc>
                <a:spcPct val="90000"/>
              </a:lnSpc>
              <a:spcBef>
                <a:spcPts val="1001"/>
              </a:spcBef>
              <a:buClr>
                <a:srgbClr val="000000"/>
              </a:buClr>
              <a:buFont typeface="Arial"/>
              <a:buChar char="•"/>
            </a:pPr>
            <a:r>
              <a:rPr b="0" lang="en-SG" sz="2000" spc="-1" strike="noStrike">
                <a:solidFill>
                  <a:srgbClr val="000000"/>
                </a:solidFill>
                <a:highlight>
                  <a:srgbClr val="ffff00"/>
                </a:highlight>
                <a:latin typeface="Aptos"/>
                <a:ea typeface="DejaVu Sans"/>
              </a:rPr>
              <a:t>New feature suggestion: </a:t>
            </a:r>
            <a:r>
              <a:rPr b="0" lang="en-SG" sz="2000" spc="-1" strike="noStrike">
                <a:solidFill>
                  <a:srgbClr val="000000"/>
                </a:solidFill>
                <a:latin typeface="Aptos"/>
                <a:ea typeface="DejaVu Sans"/>
              </a:rPr>
              <a:t>Sum both ask and bid level 2 sizes and subtract from sum of both level 1 ask and bid sizes. </a:t>
            </a:r>
            <a:r>
              <a:rPr b="0" lang="en-US" sz="2000" spc="-1" strike="noStrike">
                <a:solidFill>
                  <a:srgbClr val="000000"/>
                </a:solidFill>
                <a:highlight>
                  <a:srgbClr val="00ff00"/>
                </a:highlight>
                <a:latin typeface="Aptos"/>
                <a:ea typeface="DejaVu Sans"/>
              </a:rPr>
              <a:t>Done! </a:t>
            </a:r>
            <a:r>
              <a:rPr b="0" lang="en-US" sz="2000" spc="-1" strike="noStrike">
                <a:solidFill>
                  <a:srgbClr val="000000"/>
                </a:solidFill>
                <a:highlight>
                  <a:srgbClr val="ff0000"/>
                </a:highlight>
                <a:latin typeface="Aptos"/>
                <a:ea typeface="DejaVu Sans"/>
              </a:rPr>
              <a:t>Normalization is not good. </a:t>
            </a:r>
            <a:r>
              <a:rPr b="0" lang="en-US" sz="2000" spc="-1" strike="noStrike">
                <a:solidFill>
                  <a:srgbClr val="000000"/>
                </a:solidFill>
                <a:highlight>
                  <a:srgbClr val="00ffff"/>
                </a:highlight>
                <a:latin typeface="Aptos"/>
                <a:ea typeface="DejaVu Sans"/>
              </a:rPr>
              <a:t>Sum is better</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bid_size x bid_price corr. Is neg. corr. With target (0.0 - -0.2). . Generally bid size and bid price are pos. corr. Across time/instances because larger bid size will have to bid at a higher price so that volatility is less. </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Features saved at</a:t>
            </a:r>
            <a:endParaRPr b="0" lang="en-US" sz="2000" spc="-1" strike="noStrike">
              <a:solidFill>
                <a:srgbClr val="000000"/>
              </a:solidFill>
              <a:latin typeface="Arial"/>
            </a:endParaRPr>
          </a:p>
          <a:p>
            <a:pPr marL="228600" indent="-228600">
              <a:lnSpc>
                <a:spcPct val="90000"/>
              </a:lnSpc>
              <a:spcBef>
                <a:spcPts val="1001"/>
              </a:spcBef>
              <a:buClr>
                <a:srgbClr val="9cdcfe"/>
              </a:buClr>
              <a:buFont typeface="Arial"/>
              <a:buChar char="•"/>
              <a:tabLst>
                <a:tab algn="l" pos="0"/>
              </a:tabLst>
            </a:pPr>
            <a:r>
              <a:rPr b="0" lang="en-US" sz="1400" spc="-1" strike="noStrike">
                <a:solidFill>
                  <a:srgbClr val="9cdcfe"/>
                </a:solidFill>
                <a:highlight>
                  <a:srgbClr val="1f1f1f"/>
                </a:highlight>
                <a:latin typeface="Consolas"/>
                <a:ea typeface="DejaVu Sans"/>
              </a:rPr>
              <a:t>bk_level1_2_size_imbalance_feat.pkl</a:t>
            </a:r>
            <a:endParaRPr b="0" lang="en-US" sz="14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p:txBody>
      </p:sp>
      <p:sp>
        <p:nvSpPr>
          <p:cNvPr id="155" name="Oval 3"/>
          <p:cNvSpPr/>
          <p:nvPr/>
        </p:nvSpPr>
        <p:spPr>
          <a:xfrm>
            <a:off x="9146160" y="365040"/>
            <a:ext cx="2578680" cy="564120"/>
          </a:xfrm>
          <a:prstGeom prst="ellipse">
            <a:avLst/>
          </a:prstGeom>
          <a:solidFill>
            <a:srgbClr val="4ea72e"/>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Book data</a:t>
            </a:r>
            <a:endParaRPr b="0" lang="en-US" sz="1800" spc="-1" strike="noStrike">
              <a:latin typeface="Arial"/>
            </a:endParaRPr>
          </a:p>
        </p:txBody>
      </p:sp>
      <p:sp>
        <p:nvSpPr>
          <p:cNvPr id="156" name="Parallelogram 5"/>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features_eda_within_stocks.ipynb</a:t>
            </a:r>
            <a:endParaRPr b="0" lang="en-US" sz="1800" spc="-1" strike="noStrike">
              <a:latin typeface="Arial"/>
            </a:endParaRPr>
          </a:p>
        </p:txBody>
      </p:sp>
      <p:pic>
        <p:nvPicPr>
          <p:cNvPr id="157" name="Picture 6" descr=""/>
          <p:cNvPicPr/>
          <p:nvPr/>
        </p:nvPicPr>
        <p:blipFill>
          <a:blip r:embed="rId1"/>
          <a:stretch/>
        </p:blipFill>
        <p:spPr>
          <a:xfrm>
            <a:off x="342000" y="3842640"/>
            <a:ext cx="5669280" cy="1510920"/>
          </a:xfrm>
          <a:prstGeom prst="rect">
            <a:avLst/>
          </a:prstGeom>
          <a:ln w="0">
            <a:noFill/>
          </a:ln>
        </p:spPr>
      </p:pic>
      <p:pic>
        <p:nvPicPr>
          <p:cNvPr id="158" name="Picture 8" descr=""/>
          <p:cNvPicPr/>
          <p:nvPr/>
        </p:nvPicPr>
        <p:blipFill>
          <a:blip r:embed="rId2"/>
          <a:stretch/>
        </p:blipFill>
        <p:spPr>
          <a:xfrm>
            <a:off x="6273000" y="3804120"/>
            <a:ext cx="5213880" cy="1364040"/>
          </a:xfrm>
          <a:prstGeom prst="rect">
            <a:avLst/>
          </a:prstGeom>
          <a:ln w="0">
            <a:noFill/>
          </a:ln>
        </p:spPr>
      </p:pic>
      <p:pic>
        <p:nvPicPr>
          <p:cNvPr id="159" name="Picture 12" descr=""/>
          <p:cNvPicPr/>
          <p:nvPr/>
        </p:nvPicPr>
        <p:blipFill>
          <a:blip r:embed="rId3"/>
          <a:stretch/>
        </p:blipFill>
        <p:spPr>
          <a:xfrm>
            <a:off x="5823720" y="5349240"/>
            <a:ext cx="5845320" cy="152640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0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final_features['v1proj_29’]</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25% quantile of ratio of mean wap1_log_price_ret_vol_buks in last 2 buckets to all buckets along stock_id axis, shape of (3830,1,1)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final_features['v1proj_29_q1']</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75% quantile of ratio of mean wap1_log_price_ret_vol_buks in last 2 buckets to all buckets along stock_id axis, shape of (3830,1,1)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final_features['v1proj_29_q3']</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25% quantile of ratio of mean wap1_log_price_ret_vol_buks in last 5 buckets to all buckets along stock_id axis, shape of (3830,1,1)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final_features['v1proj_25_q1’]</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75% quantile of ratio of mean wap1_log_price_ret_vol_buks in last 5 buckets to all buckets along stock_id axis, shape of (3830,1,1)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final_features['v1proj_25_q3']</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1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25%/75% quantile of ratio of mean wap1_log_price_ret_vol_buks in last 2 buckets to first 15 buckets along stock_id axis, shape of (3830,1,1)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final_features['v1proj_29_15_q1’]</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final_features['v1proj_29_15_q3’]</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25%/75% quantile of ratio of mean wap1_log_price_ret_vol_buks in last 5 buckets to first 15 buckets along stock_id axis, shape of (3830,1,1)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final_features['v1proj_25_15_q1’]</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final_features['v1proj_25_15_q3’]</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std of ratio of mean wap1_log_price_ret_vol_buks in last 5 buckets to first 15 buckets along stock_id axis, shape of (3830,1,1)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final_features['v1proj_25_15_std’]</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final_features['v1proj_29_15_std’]</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final_features['v1proj_20_std’]</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13"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final_features['v1proj_25_std’]</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final_features['v1proj_29_std']</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difference between 75% and 25% quantile of ratio of mean wap1_log_price_ret_vol_buks in last 2 buckets to all buckets along stock_id axis, shape of (3830,1,1)</a:t>
            </a: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1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CHECK IF there are more than 100 stocks (if wap1_log_price_ret_vol_buks.shape[1]&gt;100)     # Basically, all features calculated above are repeated and aggregated for each cluster using mean, median and std etc.. </a:t>
            </a:r>
            <a:r>
              <a:rPr b="0" lang="en-US" sz="1800" spc="-1" strike="noStrike">
                <a:solidFill>
                  <a:srgbClr val="ff0000"/>
                </a:solidFill>
                <a:latin typeface="Aptos"/>
                <a:ea typeface="DejaVu Sans"/>
              </a:rPr>
              <a:t>However, the issue with these clusters is that they are formed using wap1_log_price_ret which has very low corr. With the target.</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final_features['v1proj_25_c1’]</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final_features['v1proj_25_c2]</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final_features['v1proj_25_c3’]</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final_features['v1proj_25_c4’]</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final_features['v1proj_25_c5’]</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Refer to soft_stock definition given in page 62. It is same as that but we use cluster_agg on the calculated soft_stock before multiplying back  (stocks_overall_trade_volume/stocks_overall_liquidity2) and then dividing by stocks_overall_wap1_log_price_ret_vol</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Only the cluster and buckets change each time. .. </a:t>
            </a:r>
            <a:r>
              <a:rPr b="0" lang="en-US" sz="1800" spc="-1" strike="noStrike">
                <a:solidFill>
                  <a:srgbClr val="ff0000"/>
                </a:solidFill>
                <a:latin typeface="Aptos"/>
                <a:ea typeface="DejaVu Sans"/>
              </a:rPr>
              <a:t>However, the issue with these clusters is that they are formed using wap1_log_price_ret which has very low corr. With the target.</a:t>
            </a: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1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final_features['soft_stock_mean_tvpl2_c1'] = np.log( stocks_overall_trade_volume/stocks_overall_liquidity2*cluster_agg( np.nanmean( (trade_volume_buks[:,:, 0:]/liquidity2_wavg[:,:, 0:]*stocks_overall_liquidity2/stocks_overall_trade_volume)**(1/8), 2, keepdims=True),                 wap1_log_price_ret_cluster1, np.mean)**8**.5/stocks_overall_wap1_log_price_ret_vol)</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final_features['soft_stock_mean_tvpl2_c2’]</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final_features['soft_stock_mean_tvpl2_c3']</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final_features['soft_stock_mean_tvpl2_10_c1’]</a:t>
            </a:r>
            <a:r>
              <a:rPr b="0" lang="en-US" sz="1400" spc="-1" strike="noStrike">
                <a:solidFill>
                  <a:srgbClr val="000000"/>
                </a:solidFill>
                <a:latin typeface="Aptos"/>
                <a:ea typeface="DejaVu Sans"/>
              </a:rPr>
              <a:t>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final_features['soft_stock_mean_tvpl2_10_c2’]</a:t>
            </a:r>
            <a:r>
              <a:rPr b="0" lang="en-US" sz="1400" spc="-1" strike="noStrike">
                <a:solidFill>
                  <a:srgbClr val="000000"/>
                </a:solidFill>
                <a:latin typeface="Aptos"/>
                <a:ea typeface="DejaVu Sans"/>
              </a:rPr>
              <a:t>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final_features['soft_stock_mean_tvpl2_10_c3’]</a:t>
            </a:r>
            <a:r>
              <a:rPr b="0" lang="en-US" sz="1400" spc="-1" strike="noStrike">
                <a:solidFill>
                  <a:srgbClr val="000000"/>
                </a:solidFill>
                <a:latin typeface="Aptos"/>
                <a:ea typeface="DejaVu Sans"/>
              </a:rPr>
              <a:t>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final_features['soft_stock_mean_tvpl2_20_c1’]</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final_features['soft_stock_mean_tvpl2_20_c2’]</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final_features['soft_stock_mean_tvpl2_20_c3’]</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1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Simply take ratio of means of wap1_log_price_ret_vol_buks across different buckets. Pass this to cluster_agg() function using cluster wap1_log_price_ret_cluster1 where standard deivation of values in same cluster are taken. </a:t>
            </a:r>
            <a:r>
              <a:rPr b="0" lang="en-US" sz="1800" spc="-1" strike="noStrike">
                <a:solidFill>
                  <a:srgbClr val="ff0000"/>
                </a:solidFill>
                <a:latin typeface="Aptos"/>
                <a:ea typeface="DejaVu Sans"/>
              </a:rPr>
              <a:t>However, the issue with these clusters is that they are formed using wap1_log_price_ret which has very low corr. With the target.</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final_features['v1proj_25_c1_std'] = np.log( cluster_agg( np.log(np.mean(wap1_log_price_ret_vol_buks[:,:,25:]**2,2,keepdims=True)  / np.mean(wap1_log_price_ret_vol_buks[:,:,:  ]**2,2,keepdims=True)), wap1_log_price_ret_cluster1, np.nanstd)**0.5  )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final_features['v1proj_25_c2_std’]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final_features['v1proj_25_c3_std’]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final_features['v1proj_25_c4_std']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final_features['v1proj_25_c5_std'] </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Simply take ratio of means of wap1_log_price_ret_vol_buks across different buckets. Pass this to cluster_agg() function using cluster </a:t>
            </a:r>
            <a:r>
              <a:rPr b="0" lang="nl-NL" sz="1200" spc="-1" strike="noStrike">
                <a:solidFill>
                  <a:srgbClr val="9cdcfe"/>
                </a:solidFill>
                <a:highlight>
                  <a:srgbClr val="1f1f1f"/>
                </a:highlight>
                <a:latin typeface="Consolas"/>
                <a:ea typeface="DejaVu Sans"/>
              </a:rPr>
              <a:t>log_wap1_log_price_ret_vol_clusters1</a:t>
            </a:r>
            <a:r>
              <a:rPr b="0" lang="nl-NL" sz="1200" spc="-1" strike="noStrike">
                <a:solidFill>
                  <a:srgbClr val="cccccc"/>
                </a:solidFill>
                <a:highlight>
                  <a:srgbClr val="1f1f1f"/>
                </a:highlight>
                <a:latin typeface="Consolas"/>
                <a:ea typeface="DejaVu Sans"/>
              </a:rPr>
              <a:t> </a:t>
            </a:r>
            <a:r>
              <a:rPr b="0" lang="en-US" sz="1800" spc="-1" strike="noStrike">
                <a:solidFill>
                  <a:srgbClr val="000000"/>
                </a:solidFill>
                <a:latin typeface="Aptos"/>
                <a:ea typeface="DejaVu Sans"/>
              </a:rPr>
              <a:t>where median of values in same cluster are taken. This </a:t>
            </a:r>
            <a:r>
              <a:rPr b="0" lang="nl-NL" sz="1800" spc="-1" strike="noStrike">
                <a:solidFill>
                  <a:srgbClr val="9cdcfe"/>
                </a:solidFill>
                <a:highlight>
                  <a:srgbClr val="1f1f1f"/>
                </a:highlight>
                <a:latin typeface="Consolas"/>
                <a:ea typeface="DejaVu Sans"/>
              </a:rPr>
              <a:t>log_wap1_log_price_ret_vol_clusters1</a:t>
            </a:r>
            <a:r>
              <a:rPr b="0" lang="en-US" sz="1800" spc="-1" strike="noStrike">
                <a:solidFill>
                  <a:srgbClr val="000000"/>
                </a:solidFill>
                <a:latin typeface="Aptos"/>
                <a:ea typeface="DejaVu Sans"/>
              </a:rPr>
              <a:t> has good corr. With target.</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final_features['v1proj_25_vc1']</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2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final_features['v1proj_25_vc2']</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final_features['v1proj_25_vc3']</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final_features['v1proj_25_vc4’]</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800" spc="-1" strike="noStrike">
                <a:solidFill>
                  <a:srgbClr val="000000"/>
                </a:solidFill>
                <a:latin typeface="Aptos"/>
                <a:ea typeface="DejaVu Sans"/>
              </a:rPr>
              <a:t>Same as above but cluster aggregation using log_quart_trade_volume_clusters1, “vvcx” in feature naming below</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tabLst>
                <a:tab algn="l" pos="0"/>
              </a:tabLst>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final_features['v1proj_25_vvc1'] = np.log( cluster_agg(np.mean(wap1_log_price_ret_vol_buks[:,:,25:]**2,2,keepdims=True)  / np.mean(wap1_log_price_ret_vol_buks[:,:,:  ]**2,2,keepdims=True),                                                         log_quart_trade_volume_clusters1, np.median)**0.5  )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tabLst>
                <a:tab algn="l" pos="0"/>
              </a:tabLst>
            </a:pPr>
            <a:r>
              <a:rPr b="0" lang="en-US" sz="1400" spc="-1" strike="noStrike">
                <a:solidFill>
                  <a:srgbClr val="000000"/>
                </a:solidFill>
                <a:latin typeface="Aptos"/>
                <a:ea typeface="DejaVu Sans"/>
              </a:rPr>
              <a:t>final_features['v1proj_25_vvc2’]</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tabLst>
                <a:tab algn="l" pos="0"/>
              </a:tabLst>
            </a:pPr>
            <a:r>
              <a:rPr b="0" lang="en-US" sz="1400" spc="-1" strike="noStrike">
                <a:solidFill>
                  <a:srgbClr val="000000"/>
                </a:solidFill>
                <a:latin typeface="Aptos"/>
                <a:ea typeface="DejaVu Sans"/>
              </a:rPr>
              <a:t>final_features['v1proj_25_vvc3']</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23"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Find difference between mean log_spread2_wavg between two buckets to 15 and from 25. cluster_agg() using wap1_log_price_ret_cluster1 and take median. </a:t>
            </a:r>
            <a:r>
              <a:rPr b="0" lang="en-US" sz="1800" spc="-1" strike="noStrike">
                <a:solidFill>
                  <a:srgbClr val="ff0000"/>
                </a:solidFill>
                <a:latin typeface="Aptos"/>
                <a:ea typeface="DejaVu Sans"/>
              </a:rPr>
              <a:t>However, the issue with these clusters is that they are formed using wap1_log_price_ret which has very low corr. With the target.</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final_features['v1spprojt15f25_c1'] = np.log( cluster_agg(                           - np.mean(log_spread2_wavg[:,:,:15], (2),keepdims=True)                          + np.mean(log_spread2_wavg[:,:,25:], (2),keepdims=True),                           wap1_log_price_ret_cluster1, np.median)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final_features['v1spprojt15f25_c2’]</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final_features['v1spprojt15f25_c3’]</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final_features['v1spprojt15f25_c4’]</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Same as above but using </a:t>
            </a:r>
            <a:r>
              <a:rPr b="0" lang="nl-NL" sz="1200" spc="-1" strike="noStrike">
                <a:solidFill>
                  <a:srgbClr val="9cdcfe"/>
                </a:solidFill>
                <a:highlight>
                  <a:srgbClr val="1f1f1f"/>
                </a:highlight>
                <a:latin typeface="Consolas"/>
                <a:ea typeface="DejaVu Sans"/>
              </a:rPr>
              <a:t>log_wap1_log_price_ret_vol_clusters1</a:t>
            </a:r>
            <a:r>
              <a:rPr b="0" lang="en-US" sz="1800" spc="-1" strike="noStrike">
                <a:solidFill>
                  <a:srgbClr val="000000"/>
                </a:solidFill>
                <a:latin typeface="Aptos"/>
                <a:ea typeface="DejaVu Sans"/>
              </a:rPr>
              <a:t> good clusters.</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final_features['v1spprojt15f25_vc1’]</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final_features['v1spprojt15f25_vc2’]</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final_features['v1spprojt15f25_vc3’]</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2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ratio of average of all buckets trade_volume to average of all buckets liquidity2, shape of (3830,1,1) name 'tvpl2_rmed2v1’ could mean trade volume per liquidity 2 _ ratio median dimension 2(buckets) v stands for wap1 and 1 stands for dimension 1 (stocks dim) lf is left or start of bucket</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final_features['tvpl2_rmed2v1']     = np.log( np.median( ( np.mean( trade_volume_buks, 2, keepdims=True)**.5                                                    / np.mean( liquidity2_wavg[:,:, 0:]**.5, 2, keepdims=True))/stocks_overall_wap1_log_price_ret_vol, 1, keepdims=True))</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final_features['tvpl2_rmed2v1lf25’]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final_features['tvpl2_rmed2v1lf29’] </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ratio of average of all buckets trade_volume to average of last 5 buckets liquidity2, shape of (3830,1,1)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tabLst>
                <a:tab algn="l" pos="0"/>
              </a:tabLst>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final_features['tvpl2']        = np.log( np.mean( trade_volume_buks, 2, keepdims=True)**.5/np.mean( (liquidity2_wavg)**.5, (2), keepdims=True)/stocks_overall_wap1_log_price_ret_vol)</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ratio of average of all buckets trade_volume to average of last 20 buckets liquidity2, shape of (3830,112,1)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tabLst>
                <a:tab algn="l" pos="0"/>
              </a:tabLst>
            </a:pPr>
            <a:r>
              <a:rPr b="0" lang="en-US" sz="1400" spc="-1" strike="noStrike">
                <a:solidFill>
                  <a:srgbClr val="000000"/>
                </a:solidFill>
                <a:latin typeface="Aptos"/>
                <a:ea typeface="DejaVu Sans"/>
              </a:rPr>
              <a:t>final_features['tvpl2_liqf10']</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2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ratio of average of all buckets trade_volume to average of last 10 buckets liquidity2, shape of (3830,112,1)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final_features['tvpl2_liqf20’]</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ratio of average of all buckets trade_volume to average of last 1 bucket liquidity2, shape of (3830,112,1)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final_features['tvpl2_liqf29’]</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ratio of average of all time ids and buckets trade_volume to average of all bucket liquidity2, shape of (3830, 112, 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final_features['tvpl2_smean_vol'       ] = np.log( np.mean( trade_volume_buks, (0,2), keepdims=True)**.5/np.mean( (liquidity2_wavg[:,:, 0:])**.5, (2), keepdims=True)/stocks_overall_wap1_log_price_ret_vol)</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ratio of average of all time ids and buckets trade_volume to average of last 20 bucket liquidity2, shape of (3830, 112, 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final_features['tvpl2_smean_vol_liqf10’]</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final_features['tvpl2_smean_vol_liqf20’]</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final_features['tvpl2_smean_vol_liqf29']</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6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SG" sz="2800" spc="-1" strike="noStrike">
                <a:solidFill>
                  <a:srgbClr val="000000"/>
                </a:solidFill>
                <a:latin typeface="Aptos"/>
                <a:ea typeface="DejaVu Sans"/>
              </a:rPr>
              <a:t>All correlations are against target (2</a:t>
            </a:r>
            <a:r>
              <a:rPr b="0" lang="en-SG" sz="2800" spc="-1" strike="noStrike" baseline="30000">
                <a:solidFill>
                  <a:srgbClr val="000000"/>
                </a:solidFill>
                <a:latin typeface="Aptos"/>
                <a:ea typeface="DejaVu Sans"/>
              </a:rPr>
              <a:t>nd</a:t>
            </a:r>
            <a:r>
              <a:rPr b="0" lang="en-SG" sz="2800" spc="-1" strike="noStrike">
                <a:solidFill>
                  <a:srgbClr val="000000"/>
                </a:solidFill>
                <a:latin typeface="Aptos"/>
                <a:ea typeface="DejaVu Sans"/>
              </a:rPr>
              <a:t> 10 min real. Vol.)</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Medium neg. corr. For min price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Medium pos. corr. For max price</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Med. Pos. corr. For max size and max order_count (Redundant with Medium pos. corr. For range size and range order_count) because min size and order_count is poorly corr. With target</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Very high corr.  Of range price </a:t>
            </a: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SG" sz="2000" spc="-1" strike="noStrike">
                <a:solidFill>
                  <a:srgbClr val="000000"/>
                </a:solidFill>
                <a:latin typeface="Aptos"/>
                <a:ea typeface="DejaVu Sans"/>
              </a:rPr>
              <a:t>SAD of price, size, order_count are highly corr.</a:t>
            </a:r>
            <a:endParaRPr b="0" lang="en-US" sz="2000" spc="-1" strike="noStrike">
              <a:solidFill>
                <a:srgbClr val="000000"/>
              </a:solidFill>
              <a:latin typeface="Arial"/>
            </a:endParaRPr>
          </a:p>
        </p:txBody>
      </p:sp>
      <p:sp>
        <p:nvSpPr>
          <p:cNvPr id="162"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Trade data</a:t>
            </a:r>
            <a:endParaRPr b="0" lang="en-US" sz="1800" spc="-1" strike="noStrike">
              <a:latin typeface="Arial"/>
            </a:endParaRPr>
          </a:p>
        </p:txBody>
      </p:sp>
      <p:sp>
        <p:nvSpPr>
          <p:cNvPr id="163" name="Parallelogram 4"/>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features_eda_within_stocks.ipynb</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2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Ratio of liquidity2_wavg for different buckets</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final_features['v1liq2projt5'] = np.log( ( np.mean( liquidity2_wavg[:,:,  : 5]**(1/8), 2, keepdims=True)**8                                            / np.mean( liquidity2_wavg[:,:,28:  ]       , 2, keepdims=True) )**(1/2)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final_features['v1liq2projt10’]</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final_features['v1liq2projt20']</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ratio of average of first 10/20 buckets liquidity2_wavg to average of last 1 buckets liquidity2, shape of (3830,112,1)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final_features['liqt10rf29’]</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final_features['liqt20rf29']</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median along stock id axis, how liquidity2_wavg changes/ratio in first 10 bins to last 5 bins. shape of (3830,1,1)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final_features['v1liq2sprojt10f25'] = np.log( np.median(                          np.mean(liquidity2_wavg[:,:,:10]**.125, (2),keepdims=True)**8/                          np.mean(liquidity2_wavg[:,:,25:  ]**.125, (2),keepdims=True)**8                        , 1, keepdims=True)**(1/2) )</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final_features['v1liq2sprojt5f25']</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31"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median along stock id axis, of difference of mean of all buckets log_spread2_wavg to mean of last 1 bucket log_spread2_wavg , shape of (3830,1,1)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final_features['v1spprojt10f29'] = np.median( - np.mean(log_spread2_wavg[:,:,  :  ], (2),keepdims=True) + np.mean(log_spread2_wavg[:,:,29:  ], (2),keepdims=True) , 1, keepdims=True)</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final_features['v1spprojt15f25’]</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final_features['v1spprojt15f29']</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25%/75% quantile along stock id axis, of ratio of mean of first 15 buckets log_spread2_wavg to mean of last 1 bucket log_spread2_wavg , shape of (3830,1,1)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final_features['v1spprojt15f29_q1’]</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final_features['v1spprojt15f29_q3']</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25%/75% quantile along stock id axis, of ratio of mean of first 15 buckets log_spread2_wavg to mean of last 5 bucket log_spread2_wavg , shape of (3830,1,1)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final_features['v1spprojt15f25_q1’]</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final_features['v1spprojt15f25_q3']</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432000" indent="-324000">
              <a:lnSpc>
                <a:spcPct val="90000"/>
              </a:lnSpc>
              <a:spcBef>
                <a:spcPts val="1417"/>
              </a:spcBef>
              <a:buClr>
                <a:srgbClr val="000000"/>
              </a:buClr>
              <a:buSzPct val="45000"/>
              <a:buFont typeface="Wingdings" charset="2"/>
              <a:buChar char=""/>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33"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25%/75% quantile along stock id axis,of ratio of mean of all buckets log_spread2_wavg to mean of last 1 bucket log_spread2_wavg , shape of (3830,1,1)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final_features['v1spprojtf29_q1’]</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final_features['v1spprojtf29_q3’]</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25%/75% quantile along stock id axis,of ratio of mean of all buckets log_spread2_wavg to mean of last 5 bucket log_spread2_wavg , shape of (3830,1,1)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final_features['v1spprojtf25_q1’]</a:t>
            </a:r>
            <a:endParaRPr b="0" lang="en-US" sz="14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final_features['v1spprojtf25_q3’]</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108000">
              <a:lnSpc>
                <a:spcPct val="90000"/>
              </a:lnSpc>
              <a:spcBef>
                <a:spcPts val="1417"/>
              </a:spcBef>
              <a:buNone/>
            </a:pPr>
            <a:r>
              <a:rPr b="0" lang="en-US" sz="3200" spc="-1" strike="noStrike">
                <a:solidFill>
                  <a:srgbClr val="000000"/>
                </a:solidFill>
                <a:latin typeface="Aptos"/>
                <a:ea typeface="DejaVu Sans"/>
              </a:rPr>
              <a:t>get_simple_features(train_buckets, final_features, 'wap1_log_price_ret_vol', ffrom=0/10/20/25)</a:t>
            </a:r>
            <a:endParaRPr b="0" lang="en-US" sz="3200" spc="-1" strike="noStrike">
              <a:solidFill>
                <a:srgbClr val="000000"/>
              </a:solidFill>
              <a:latin typeface="Arial"/>
            </a:endParaRPr>
          </a:p>
        </p:txBody>
      </p:sp>
      <p:sp>
        <p:nvSpPr>
          <p:cNvPr id="43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average of wap1_log_price_ret_buks in all buckets of a time id. Then average over all time ids. Then take square root, shape of (1,112,1)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wap1_log_price_ret_vol and then normalized by wap1_log_price_ret_vol (shape 3830 x 112, 1), is it 1 for ffrom=0? This is just telling fraction of mean over certain buckets to the overall mean over all buckets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final_features[name + suffix] =            np.log(             np.mean(wap1_log_price_ret_vol[:,:,ffrom:]**2, 2, keepdims=True)**0.5/final_features['wap1_log_price_ret_vol’])</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The following is actually the stock’s median. That is normalized by means wap1_log_price_ret_vol  of across time ids and stock ids</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final_features[name+'stock_mean'+suffix] = np.log(stocks_overall_wap1_log_price_ret_mean*np.median( np.mean( wap1_log_price_ret_vol[:,:,ffrom:]/stocks_overall_wap1_log_price_ret_mean, 2, keepdims=True), 1, keepdims=True)/final_features['wap1_log_price_ret_vol'])</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marL="108000">
              <a:lnSpc>
                <a:spcPct val="90000"/>
              </a:lnSpc>
              <a:spcBef>
                <a:spcPts val="1417"/>
              </a:spcBef>
              <a:buNone/>
            </a:pPr>
            <a:r>
              <a:rPr b="0" lang="en-US" sz="4000" spc="-1" strike="noStrike">
                <a:solidFill>
                  <a:srgbClr val="000000"/>
                </a:solidFill>
                <a:latin typeface="Aptos"/>
                <a:ea typeface="DejaVu Sans"/>
              </a:rPr>
              <a:t>get_misc_features(train_buckets, final_features)</a:t>
            </a:r>
            <a:endParaRPr b="0" lang="en-US" sz="4000" spc="-1" strike="noStrike">
              <a:solidFill>
                <a:srgbClr val="000000"/>
              </a:solidFill>
              <a:latin typeface="Arial"/>
            </a:endParaRPr>
          </a:p>
        </p:txBody>
      </p:sp>
      <p:sp>
        <p:nvSpPr>
          <p:cNvPr id="437"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standardize wap1_log_price_ret_vol by dividing by mean of wap1_log_price_ret_vol across all time ids</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 </a:t>
            </a:r>
            <a:r>
              <a:rPr b="0" lang="en-US" sz="1400" spc="-1" strike="noStrike">
                <a:solidFill>
                  <a:srgbClr val="000000"/>
                </a:solidFill>
                <a:latin typeface="Aptos"/>
                <a:ea typeface="DejaVu Sans"/>
              </a:rPr>
              <a:t>final_features['vol1_mean'] = np.log(final_features['wap1_log_price_ret_vol']/np.nanmean(final_features['wap1_log_price_ret_vol'], 0, keepdims=True))</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std of ratio of mean of last 15 buckets to mean of first 15 buckets within a time id. ratio &gt; 1 means increasing trend. ratio &lt; 1 means decreasing trend, shape of (1,112,1)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final_features['mean_half_delta’]</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std of difference between last bin and first bin of log_spread_wavg,  shape of (1,112,1)</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final_features['mean_half_delta_lsprd’]</a:t>
            </a:r>
            <a:endParaRPr b="0" lang="en-US" sz="1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take log </a:t>
            </a:r>
            <a:endParaRPr b="0" lang="en-US" sz="1800" spc="-1" strike="noStrike">
              <a:solidFill>
                <a:srgbClr val="000000"/>
              </a:solidFill>
              <a:latin typeface="Arial"/>
            </a:endParaRPr>
          </a:p>
          <a:p>
            <a:pPr lvl="1" marL="889200" indent="-324000">
              <a:lnSpc>
                <a:spcPct val="90000"/>
              </a:lnSpc>
              <a:spcBef>
                <a:spcPts val="1417"/>
              </a:spcBef>
              <a:buClr>
                <a:srgbClr val="000000"/>
              </a:buClr>
              <a:buSzPct val="45000"/>
              <a:buFont typeface="Wingdings" charset="2"/>
              <a:buChar char=""/>
            </a:pPr>
            <a:r>
              <a:rPr b="0" lang="en-US" sz="1400" spc="-1" strike="noStrike">
                <a:solidFill>
                  <a:srgbClr val="000000"/>
                </a:solidFill>
                <a:latin typeface="Aptos"/>
                <a:ea typeface="DejaVu Sans"/>
              </a:rPr>
              <a:t>final_features['log_wap1_log_price_ret_vol'] = np.log(final_features['wap1_log_price_ret_vol'])</a:t>
            </a:r>
            <a:endParaRPr b="0" lang="en-US" sz="14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228600" indent="-228600">
              <a:lnSpc>
                <a:spcPct val="90000"/>
              </a:lnSpc>
              <a:spcBef>
                <a:spcPts val="1417"/>
              </a:spcBef>
              <a:buNone/>
              <a:tabLst>
                <a:tab algn="l" pos="0"/>
              </a:tabLst>
            </a:pP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439"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pc="-1" strike="noStrike">
                <a:solidFill>
                  <a:srgbClr val="000000"/>
                </a:solidFill>
                <a:latin typeface="Aptos"/>
                <a:ea typeface="DejaVu Sans"/>
              </a:rPr>
              <a:t>read_targets_from_df()</a:t>
            </a:r>
            <a:endParaRPr b="0" lang="en-US" sz="3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returns a matrix of shape (len(t), len(s)) with target values as entries</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3200" spc="-1" strike="noStrike">
                <a:solidFill>
                  <a:srgbClr val="000000"/>
                </a:solidFill>
                <a:latin typeface="Aptos"/>
                <a:ea typeface="DejaVu Sans"/>
              </a:rPr>
              <a:t>merge_features_to_df()</a:t>
            </a:r>
            <a:endParaRPr b="0" lang="en-US" sz="3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r>
              <a:rPr b="0" lang="en-US" sz="1800" spc="-1" strike="noStrike">
                <a:solidFill>
                  <a:srgbClr val="000000"/>
                </a:solidFill>
                <a:latin typeface="Aptos"/>
                <a:ea typeface="DejaVu Sans"/>
              </a:rPr>
              <a:t># some time ids are missing in the df, so df is smaller than dfz     # 428960 to </a:t>
            </a:r>
            <a:r>
              <a:rPr b="0" lang="en-US" sz="1800" spc="-1" strike="noStrike">
                <a:solidFill>
                  <a:srgbClr val="000000"/>
                </a:solidFill>
                <a:latin typeface="Aptos"/>
                <a:ea typeface="DejaVu Sans"/>
              </a:rPr>
              <a:t>428932, 151 to 152     # suffix _x and _y are added for clashing columns during </a:t>
            </a:r>
            <a:r>
              <a:rPr b="0" lang="en-US" sz="1800" spc="-1" strike="noStrike">
                <a:solidFill>
                  <a:srgbClr val="000000"/>
                </a:solidFill>
                <a:latin typeface="Aptos"/>
                <a:ea typeface="DejaVu Sans"/>
              </a:rPr>
              <a:t>merge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Finally, train_feat_df # shape of (428932 rows × 228 columns) </a:t>
            </a:r>
            <a:r>
              <a:rPr b="0" lang="en-US" sz="1800" spc="-1" strike="noStrike">
                <a:solidFill>
                  <a:srgbClr val="000000"/>
                </a:solidFill>
                <a:latin typeface="Aptos"/>
                <a:ea typeface="DejaVu Sans"/>
              </a:rPr>
              <a:t>(time_id=3830,stock_id= 112 cross joined and features= 228)</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ptos"/>
                <a:ea typeface="DejaVu Sans"/>
              </a:rPr>
              <a:t> </a:t>
            </a:r>
            <a:endParaRPr b="0" lang="en-US" sz="1800" spc="-1" strike="noStrike">
              <a:solidFill>
                <a:srgbClr val="000000"/>
              </a:solidFill>
              <a:latin typeface="Arial"/>
            </a:endParaRPr>
          </a:p>
        </p:txBody>
      </p:sp>
      <p:pic>
        <p:nvPicPr>
          <p:cNvPr id="440" name="Picture 439" descr=""/>
          <p:cNvPicPr/>
          <p:nvPr/>
        </p:nvPicPr>
        <p:blipFill>
          <a:blip r:embed="rId1"/>
          <a:stretch/>
        </p:blipFill>
        <p:spPr>
          <a:xfrm>
            <a:off x="1371600" y="5150160"/>
            <a:ext cx="7637400" cy="1476360"/>
          </a:xfrm>
          <a:prstGeom prst="rect">
            <a:avLst/>
          </a:prstGeom>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Target </a:t>
            </a:r>
            <a:endParaRPr b="0" lang="en-US" sz="3500" spc="-1" strike="noStrike">
              <a:solidFill>
                <a:srgbClr val="000000"/>
              </a:solidFill>
              <a:latin typeface="Arial"/>
            </a:endParaRPr>
          </a:p>
        </p:txBody>
      </p:sp>
      <p:sp>
        <p:nvSpPr>
          <p:cNvPr id="442"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Individually, Each stock’s target boxplot distribution is shown below. All stock’s 2</a:t>
            </a:r>
            <a:r>
              <a:rPr b="0" lang="en-US" sz="1200" spc="-1" strike="noStrike" baseline="33000">
                <a:solidFill>
                  <a:srgbClr val="000000"/>
                </a:solidFill>
                <a:latin typeface="Aptos"/>
                <a:ea typeface="DejaVu Sans"/>
              </a:rPr>
              <a:t>nd</a:t>
            </a:r>
            <a:r>
              <a:rPr b="0" lang="en-US" sz="1200" spc="-1" strike="noStrike">
                <a:solidFill>
                  <a:srgbClr val="000000"/>
                </a:solidFill>
                <a:latin typeface="Aptos"/>
                <a:ea typeface="DejaVu Sans"/>
              </a:rPr>
              <a:t> 10 min. real. volatility is right skewed.  Almost every stock has outliers.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43" name="Picture 442" descr=""/>
          <p:cNvPicPr/>
          <p:nvPr/>
        </p:nvPicPr>
        <p:blipFill>
          <a:blip r:embed="rId1"/>
          <a:stretch/>
        </p:blipFill>
        <p:spPr>
          <a:xfrm>
            <a:off x="829800" y="2971800"/>
            <a:ext cx="10203480" cy="365472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Target </a:t>
            </a:r>
            <a:endParaRPr b="0" lang="en-US" sz="3500" spc="-1" strike="noStrike">
              <a:solidFill>
                <a:srgbClr val="000000"/>
              </a:solidFill>
              <a:latin typeface="Arial"/>
            </a:endParaRPr>
          </a:p>
        </p:txBody>
      </p:sp>
      <p:sp>
        <p:nvSpPr>
          <p:cNvPr id="44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Target is right skewed as shown below. As most points are very close to each other around small values it maybe hard to distinguish individual values in prediction. At the same time for large values the target has many gaps where there are no data points.  Taking the log transformation helps to spread out the target values around small values and bring the make the target more continuous around large values by bringing them closer together. This makes it easier for the ML model to learn. This also makes the target more normally distributed.</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46" name="Picture 445" descr=""/>
          <p:cNvPicPr/>
          <p:nvPr/>
        </p:nvPicPr>
        <p:blipFill>
          <a:blip r:embed="rId1"/>
          <a:stretch/>
        </p:blipFill>
        <p:spPr>
          <a:xfrm>
            <a:off x="228600" y="2841840"/>
            <a:ext cx="4735800" cy="3784680"/>
          </a:xfrm>
          <a:prstGeom prst="rect">
            <a:avLst/>
          </a:prstGeom>
          <a:ln w="0">
            <a:noFill/>
          </a:ln>
        </p:spPr>
      </p:pic>
      <p:pic>
        <p:nvPicPr>
          <p:cNvPr id="447" name="Picture 446" descr=""/>
          <p:cNvPicPr/>
          <p:nvPr/>
        </p:nvPicPr>
        <p:blipFill>
          <a:blip r:embed="rId2"/>
          <a:stretch/>
        </p:blipFill>
        <p:spPr>
          <a:xfrm>
            <a:off x="5029200" y="2832120"/>
            <a:ext cx="3292920" cy="2651400"/>
          </a:xfrm>
          <a:prstGeom prst="rect">
            <a:avLst/>
          </a:prstGeom>
          <a:ln w="0">
            <a:noFill/>
          </a:ln>
        </p:spPr>
      </p:pic>
      <p:pic>
        <p:nvPicPr>
          <p:cNvPr id="448" name="Picture 447" descr=""/>
          <p:cNvPicPr/>
          <p:nvPr/>
        </p:nvPicPr>
        <p:blipFill>
          <a:blip r:embed="rId3"/>
          <a:stretch/>
        </p:blipFill>
        <p:spPr>
          <a:xfrm>
            <a:off x="8458200" y="2743200"/>
            <a:ext cx="3426120" cy="2747160"/>
          </a:xfrm>
          <a:prstGeom prst="rect">
            <a:avLst/>
          </a:prstGeom>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50" name="PlaceHolder 2"/>
          <p:cNvSpPr>
            <a:spLocks noGrp="1"/>
          </p:cNvSpPr>
          <p:nvPr>
            <p:ph/>
          </p:nvPr>
        </p:nvSpPr>
        <p:spPr>
          <a:xfrm>
            <a:off x="837720" y="1371600"/>
            <a:ext cx="571248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Check if features have NAN values</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Features with # of Negative NAN values:</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800" spc="-1" strike="noStrike">
                <a:solidFill>
                  <a:srgbClr val="000000"/>
                </a:solidFill>
                <a:latin typeface="Aptos"/>
                <a:ea typeface="DejaVu Sans"/>
              </a:rPr>
              <a:t>NaN:  wap2_logprice_ret_changes_n_wap1_logprice_ret_constant_sqr_vol_15_ratio :  589</a:t>
            </a:r>
            <a:endParaRPr b="0" lang="en-US" sz="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800" spc="-1" strike="noStrike">
                <a:solidFill>
                  <a:srgbClr val="000000"/>
                </a:solidFill>
                <a:latin typeface="Aptos"/>
                <a:ea typeface="DejaVu Sans"/>
              </a:rPr>
              <a:t>NaN:  wap2_logprice_ret_changes_n_wap1_logprice_ret_constant_sqr_vol_15_ratio_median_stock :  54086</a:t>
            </a:r>
            <a:endParaRPr b="0" lang="en-US" sz="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800" spc="-1" strike="noStrike">
                <a:solidFill>
                  <a:srgbClr val="000000"/>
                </a:solidFill>
                <a:latin typeface="Aptos"/>
                <a:ea typeface="DejaVu Sans"/>
              </a:rPr>
              <a:t>NaN:  trade_count_15_15 :  19</a:t>
            </a:r>
            <a:endParaRPr b="0" lang="en-US" sz="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800" spc="-1" strike="noStrike">
                <a:solidFill>
                  <a:srgbClr val="000000"/>
                </a:solidFill>
                <a:latin typeface="Aptos"/>
                <a:ea typeface="DejaVu Sans"/>
              </a:rPr>
              <a:t>NaN:  root_trade_count_15_15 :  19</a:t>
            </a:r>
            <a:endParaRPr b="0" lang="en-US" sz="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800" spc="-1" strike="noStrike">
                <a:solidFill>
                  <a:srgbClr val="000000"/>
                </a:solidFill>
                <a:latin typeface="Aptos"/>
                <a:ea typeface="DejaVu Sans"/>
              </a:rPr>
              <a:t>NaN:  v1proj_25_15_std :  560</a:t>
            </a:r>
            <a:endParaRPr b="0" lang="en-US" sz="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800" spc="-1" strike="noStrike">
                <a:solidFill>
                  <a:srgbClr val="000000"/>
                </a:solidFill>
                <a:highlight>
                  <a:srgbClr val="ff0000"/>
                </a:highlight>
                <a:latin typeface="Aptos"/>
                <a:ea typeface="DejaVu Sans"/>
              </a:rPr>
              <a:t>NaN:  v1proj_29_15_std :  282002</a:t>
            </a:r>
            <a:endParaRPr b="0" lang="en-US" sz="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800" spc="-1" strike="noStrike">
                <a:solidFill>
                  <a:srgbClr val="000000"/>
                </a:solidFill>
                <a:latin typeface="Aptos"/>
                <a:ea typeface="DejaVu Sans"/>
              </a:rPr>
              <a:t>NaN:  v1proj_25_std :  560</a:t>
            </a:r>
            <a:endParaRPr b="0" lang="en-US" sz="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800" spc="-1" strike="noStrike">
                <a:solidFill>
                  <a:srgbClr val="000000"/>
                </a:solidFill>
                <a:latin typeface="Aptos"/>
                <a:ea typeface="DejaVu Sans"/>
              </a:rPr>
              <a:t>NaN:  v1proj_29_std :  51517</a:t>
            </a:r>
            <a:endParaRPr b="0" lang="en-US" sz="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500" spc="-1" strike="noStrike">
                <a:solidFill>
                  <a:srgbClr val="000000"/>
                </a:solidFill>
                <a:latin typeface="Aptos"/>
                <a:ea typeface="DejaVu Sans"/>
              </a:rPr>
              <a:t>Fill Negative NAN values with the median values within the stock id</a:t>
            </a:r>
            <a:endParaRPr b="0" lang="en-US" sz="1500" spc="-1" strike="noStrike">
              <a:solidFill>
                <a:srgbClr val="000000"/>
              </a:solidFill>
              <a:latin typeface="Arial"/>
            </a:endParaRPr>
          </a:p>
          <a:p>
            <a:pPr marL="228600" indent="-228600">
              <a:lnSpc>
                <a:spcPct val="90000"/>
              </a:lnSpc>
              <a:spcBef>
                <a:spcPts val="1417"/>
              </a:spcBef>
              <a:buNone/>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228600" indent="-228600">
              <a:lnSpc>
                <a:spcPct val="90000"/>
              </a:lnSpc>
              <a:spcBef>
                <a:spcPts val="1417"/>
              </a:spcBef>
              <a:buNone/>
              <a:tabLst>
                <a:tab algn="l" pos="0"/>
              </a:tabLst>
            </a:pPr>
            <a:endParaRPr b="0" lang="en-US" sz="2800" spc="-1" strike="noStrike">
              <a:solidFill>
                <a:srgbClr val="000000"/>
              </a:solidFill>
              <a:latin typeface="Arial"/>
            </a:endParaRPr>
          </a:p>
        </p:txBody>
      </p:sp>
      <p:sp>
        <p:nvSpPr>
          <p:cNvPr id="451" name="PlaceHolder 7"/>
          <p:cNvSpPr/>
          <p:nvPr/>
        </p:nvSpPr>
        <p:spPr>
          <a:xfrm>
            <a:off x="6552720" y="1135800"/>
            <a:ext cx="4874400" cy="434772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417"/>
              </a:spcBef>
              <a:buNone/>
            </a:pPr>
            <a:endParaRPr b="0" lang="en-US" sz="1200" spc="-1" strike="noStrike">
              <a:latin typeface="Arial"/>
            </a:endParaRPr>
          </a:p>
          <a:p>
            <a:pPr>
              <a:lnSpc>
                <a:spcPct val="90000"/>
              </a:lnSpc>
              <a:spcBef>
                <a:spcPts val="1417"/>
              </a:spcBef>
              <a:buNone/>
            </a:pPr>
            <a:endParaRPr b="0" lang="en-US" sz="2800" spc="-1" strike="noStrike">
              <a:latin typeface="Arial"/>
            </a:endParaRPr>
          </a:p>
        </p:txBody>
      </p:sp>
      <p:sp>
        <p:nvSpPr>
          <p:cNvPr id="452" name="Rectangle 451"/>
          <p:cNvSpPr/>
          <p:nvPr/>
        </p:nvSpPr>
        <p:spPr>
          <a:xfrm>
            <a:off x="3200400" y="3886200"/>
            <a:ext cx="95076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c9211e"/>
                </a:solidFill>
                <a:latin typeface="Arial"/>
                <a:ea typeface="DejaVu Sans"/>
              </a:rPr>
              <a:t>Discard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54" name="PlaceHolder 2"/>
          <p:cNvSpPr>
            <a:spLocks noGrp="1"/>
          </p:cNvSpPr>
          <p:nvPr>
            <p:ph/>
          </p:nvPr>
        </p:nvSpPr>
        <p:spPr>
          <a:xfrm>
            <a:off x="837720" y="1371600"/>
            <a:ext cx="487440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Check if features have NAN or INF values</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Features with # of Negative INF values:</a:t>
            </a:r>
            <a:endParaRPr b="0" lang="en-US" sz="12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wap1_log_price_ret_per_liq2_vol_15_ratio :  1</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wap1_log_price_ret_per_spread_sqr_vol_15_ratio :  1</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wap2_logprice_ret_changes_n_wap1_logprice_ret_constant_sqr_vol_15_ratio :  1323</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wap2_logprice_ret_changes_n_wap1_logprice_ret_constant_sqr_vol :  589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lsvol :  139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trade_count :  19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root_trade_count :  19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root_trade_count_var :  19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trade_count_15_15 :  219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root_trade_count_15_15 :  219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tvpl2 :  19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tvpl2_liqf10 :  19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tvpl2_liqf20 :  19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tvpl2_liqf29 :  19</a:t>
            </a:r>
            <a:endParaRPr b="0" lang="en-US" sz="8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tabLst>
                <a:tab algn="l" pos="0"/>
              </a:tabLst>
            </a:pPr>
            <a:r>
              <a:rPr b="0" lang="en-US" sz="800" spc="-1" strike="noStrike">
                <a:solidFill>
                  <a:srgbClr val="000000"/>
                </a:solidFill>
                <a:latin typeface="Aptos"/>
                <a:ea typeface="DejaVu Sans"/>
              </a:rPr>
              <a:t>neg INF:  wap1_log_price_ret_vol_from_25 :  5</a:t>
            </a:r>
            <a:endParaRPr b="0" lang="en-US" sz="800" spc="-1" strike="noStrike">
              <a:solidFill>
                <a:srgbClr val="000000"/>
              </a:solidFill>
              <a:latin typeface="Arial"/>
            </a:endParaRPr>
          </a:p>
          <a:p>
            <a:pPr marL="228600" indent="-228600">
              <a:lnSpc>
                <a:spcPct val="90000"/>
              </a:lnSpc>
              <a:spcBef>
                <a:spcPts val="1417"/>
              </a:spcBef>
              <a:buNone/>
              <a:tabLst>
                <a:tab algn="l" pos="0"/>
              </a:tabLst>
            </a:pPr>
            <a:r>
              <a:rPr b="0" lang="en-US" sz="1500" spc="-1" strike="noStrike">
                <a:solidFill>
                  <a:srgbClr val="000000"/>
                </a:solidFill>
                <a:latin typeface="Aptos"/>
                <a:ea typeface="DejaVu Sans"/>
              </a:rPr>
              <a:t>Fill Negative INF values with the min values  within the stock id</a:t>
            </a:r>
            <a:endParaRPr b="0" lang="en-US" sz="1500" spc="-1" strike="noStrike">
              <a:solidFill>
                <a:srgbClr val="000000"/>
              </a:solidFill>
              <a:latin typeface="Arial"/>
            </a:endParaRPr>
          </a:p>
          <a:p>
            <a:pPr marL="228600" indent="-228600">
              <a:lnSpc>
                <a:spcPct val="90000"/>
              </a:lnSpc>
              <a:spcBef>
                <a:spcPts val="1417"/>
              </a:spcBef>
              <a:buNone/>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228600" indent="-228600">
              <a:lnSpc>
                <a:spcPct val="90000"/>
              </a:lnSpc>
              <a:spcBef>
                <a:spcPts val="1417"/>
              </a:spcBef>
              <a:buNone/>
              <a:tabLst>
                <a:tab algn="l" pos="0"/>
              </a:tabLst>
            </a:pPr>
            <a:endParaRPr b="0" lang="en-US" sz="2800" spc="-1" strike="noStrike">
              <a:solidFill>
                <a:srgbClr val="000000"/>
              </a:solidFill>
              <a:latin typeface="Arial"/>
            </a:endParaRPr>
          </a:p>
        </p:txBody>
      </p:sp>
      <p:sp>
        <p:nvSpPr>
          <p:cNvPr id="455" name="PlaceHolder 11"/>
          <p:cNvSpPr/>
          <p:nvPr/>
        </p:nvSpPr>
        <p:spPr>
          <a:xfrm>
            <a:off x="6552720" y="1135800"/>
            <a:ext cx="4874400" cy="434772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417"/>
              </a:spcBef>
              <a:buNone/>
            </a:pPr>
            <a:endParaRPr b="0" lang="en-US" sz="1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Check if features have NAN or INF values</a:t>
            </a:r>
            <a:endParaRPr b="0" lang="en-US" sz="12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1200" spc="-1" strike="noStrike">
                <a:solidFill>
                  <a:srgbClr val="000000"/>
                </a:solidFill>
                <a:latin typeface="Aptos"/>
                <a:ea typeface="DejaVu Sans"/>
              </a:rPr>
              <a:t>Features with # of Positive INF values:</a:t>
            </a:r>
            <a:endParaRPr b="0" lang="en-US" sz="12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wap1_log_price_ret_per_liq2_vol_15_ratio :  1</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wap1_log_price_ret_per_spread_sqr_vol_15_ratio :  1</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wap2_logprice_ret_changes_n_wap1_logprice_ret_constant_sqr_vol_15_ratio :  2831</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wap2_logprice_ret_changes_n_wap1_logprice_ret_constant_sqr_vol :  589</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lsvol :  139</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trade_count :  19</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root_trade_count :  19</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root_trade_count_var :  19</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trade_count_15_15 :  397</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root_trade_count_15_15 :  397</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tvpl2 :  19</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tvpl2_liqf10 :  19</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tvpl2_liqf20 :  19</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tvpl2_liqf29 :  19</a:t>
            </a:r>
            <a:endParaRPr b="0" lang="en-US" sz="800" spc="-1" strike="noStrike">
              <a:latin typeface="Arial"/>
            </a:endParaRPr>
          </a:p>
          <a:p>
            <a:pPr lvl="1" marL="864000" indent="-324000">
              <a:lnSpc>
                <a:spcPct val="90000"/>
              </a:lnSpc>
              <a:spcBef>
                <a:spcPts val="1134"/>
              </a:spcBef>
              <a:buClr>
                <a:srgbClr val="000000"/>
              </a:buClr>
              <a:buSzPct val="75000"/>
              <a:buFont typeface="Symbol"/>
              <a:buChar char=""/>
            </a:pPr>
            <a:r>
              <a:rPr b="0" lang="en-US" sz="800" spc="-1" strike="noStrike">
                <a:solidFill>
                  <a:srgbClr val="000000"/>
                </a:solidFill>
                <a:latin typeface="Aptos"/>
                <a:ea typeface="DejaVu Sans"/>
              </a:rPr>
              <a:t>pos INF:  wap1_log_price_ret_vol_from_25 :  5</a:t>
            </a:r>
            <a:endParaRPr b="0" lang="en-US" sz="800" spc="-1" strike="noStrike">
              <a:latin typeface="Arial"/>
            </a:endParaRPr>
          </a:p>
          <a:p>
            <a:pPr>
              <a:lnSpc>
                <a:spcPct val="90000"/>
              </a:lnSpc>
              <a:spcBef>
                <a:spcPts val="1417"/>
              </a:spcBef>
              <a:buNone/>
            </a:pPr>
            <a:r>
              <a:rPr b="0" lang="en-US" sz="1500" spc="-1" strike="noStrike">
                <a:solidFill>
                  <a:srgbClr val="000000"/>
                </a:solidFill>
                <a:latin typeface="Aptos"/>
                <a:ea typeface="DejaVu Sans"/>
              </a:rPr>
              <a:t>Fill positive INF values with the max values within the stock id</a:t>
            </a:r>
            <a:endParaRPr b="0" lang="en-US" sz="15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800" spc="-1" strike="noStrike">
                <a:solidFill>
                  <a:srgbClr val="000000"/>
                </a:solidFill>
                <a:latin typeface="Aptos"/>
                <a:ea typeface="DejaVu Sans"/>
              </a:rPr>
              <a:t> </a:t>
            </a:r>
            <a:endParaRPr b="0" lang="en-US" sz="800" spc="-1" strike="noStrike">
              <a:latin typeface="Arial"/>
            </a:endParaRPr>
          </a:p>
          <a:p>
            <a:pPr>
              <a:lnSpc>
                <a:spcPct val="90000"/>
              </a:lnSpc>
              <a:spcBef>
                <a:spcPts val="1417"/>
              </a:spcBef>
              <a:buNone/>
            </a:pPr>
            <a:r>
              <a:rPr b="0" lang="en-US" sz="1200" spc="-1" strike="noStrike">
                <a:solidFill>
                  <a:srgbClr val="000000"/>
                </a:solidFill>
                <a:latin typeface="Aptos"/>
                <a:ea typeface="DejaVu Sans"/>
              </a:rPr>
              <a:t> </a:t>
            </a:r>
            <a:endParaRPr b="0" lang="en-US" sz="1200" spc="-1" strike="noStrike">
              <a:latin typeface="Arial"/>
            </a:endParaRPr>
          </a:p>
          <a:p>
            <a:pPr>
              <a:lnSpc>
                <a:spcPct val="90000"/>
              </a:lnSpc>
              <a:spcBef>
                <a:spcPts val="1417"/>
              </a:spcBef>
              <a:buNone/>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65" name="PlaceHolder 2"/>
          <p:cNvSpPr>
            <a:spLocks noGrp="1"/>
          </p:cNvSpPr>
          <p:nvPr>
            <p:ph/>
          </p:nvPr>
        </p:nvSpPr>
        <p:spPr>
          <a:xfrm>
            <a:off x="837720" y="1825560"/>
            <a:ext cx="10509120" cy="434772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SG" sz="2000" spc="-1" strike="noStrike">
                <a:solidFill>
                  <a:srgbClr val="000000"/>
                </a:solidFill>
                <a:highlight>
                  <a:srgbClr val="ffff00"/>
                </a:highlight>
                <a:latin typeface="Aptos"/>
                <a:ea typeface="DejaVu Sans"/>
              </a:rPr>
              <a:t>New feature suggestion</a:t>
            </a:r>
            <a:r>
              <a:rPr b="0" lang="en-SG" sz="2000" spc="-1" strike="noStrike">
                <a:solidFill>
                  <a:srgbClr val="000000"/>
                </a:solidFill>
                <a:latin typeface="Aptos"/>
                <a:ea typeface="DejaVu Sans"/>
              </a:rPr>
              <a:t>: check corr. Of sum of size within a time id normalized by # seconds in bucket to target. </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0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SG" sz="2000" spc="-1" strike="noStrike">
                <a:solidFill>
                  <a:srgbClr val="000000"/>
                </a:solidFill>
                <a:latin typeface="Aptos"/>
                <a:ea typeface="DejaVu Sans"/>
              </a:rPr>
              <a:t>check corr. Of sum of order_count within a time id normalized by # seconds in bucket to target. </a:t>
            </a:r>
            <a:endParaRPr b="0" lang="en-US" sz="20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p:txBody>
      </p:sp>
      <p:sp>
        <p:nvSpPr>
          <p:cNvPr id="166" name="Oval 3"/>
          <p:cNvSpPr/>
          <p:nvPr/>
        </p:nvSpPr>
        <p:spPr>
          <a:xfrm>
            <a:off x="9146160" y="365040"/>
            <a:ext cx="2578680" cy="564120"/>
          </a:xfrm>
          <a:prstGeom prst="ellipse">
            <a:avLst/>
          </a:prstGeom>
          <a:solidFill>
            <a:schemeClr val="accent6">
              <a:lumMod val="40000"/>
              <a:lumOff val="60000"/>
            </a:schemeClr>
          </a:solidFill>
          <a:ln>
            <a:solidFill>
              <a:srgbClr val="224914"/>
            </a:solidFill>
          </a:ln>
        </p:spPr>
        <p:style>
          <a:lnRef idx="2">
            <a:schemeClr val="accent6">
              <a:shade val="15000"/>
            </a:schemeClr>
          </a:lnRef>
          <a:fillRef idx="1">
            <a:schemeClr val="accent6"/>
          </a:fillRef>
          <a:effectRef idx="0">
            <a:schemeClr val="accent6"/>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Trade data</a:t>
            </a:r>
            <a:endParaRPr b="0" lang="en-US" sz="1800" spc="-1" strike="noStrike">
              <a:latin typeface="Arial"/>
            </a:endParaRPr>
          </a:p>
        </p:txBody>
      </p:sp>
      <p:sp>
        <p:nvSpPr>
          <p:cNvPr id="167" name="Parallelogram 4"/>
          <p:cNvSpPr/>
          <p:nvPr/>
        </p:nvSpPr>
        <p:spPr>
          <a:xfrm>
            <a:off x="3866760" y="145800"/>
            <a:ext cx="5095800" cy="476280"/>
          </a:xfrm>
          <a:prstGeom prst="parallelogram">
            <a:avLst>
              <a:gd name="adj" fmla="val 25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SG" sz="1800" spc="-1" strike="noStrike">
                <a:solidFill>
                  <a:srgbClr val="ffffff"/>
                </a:solidFill>
                <a:latin typeface="Aptos"/>
                <a:ea typeface="DejaVu Sans"/>
              </a:rPr>
              <a:t>File: features_eda_within_stocks.ipynb</a:t>
            </a:r>
            <a:endParaRPr b="0" lang="en-US" sz="1800" spc="-1" strike="noStrike">
              <a:latin typeface="Arial"/>
            </a:endParaRPr>
          </a:p>
        </p:txBody>
      </p:sp>
      <p:pic>
        <p:nvPicPr>
          <p:cNvPr id="168" name="Picture 6" descr=""/>
          <p:cNvPicPr/>
          <p:nvPr/>
        </p:nvPicPr>
        <p:blipFill>
          <a:blip r:embed="rId1"/>
          <a:stretch/>
        </p:blipFill>
        <p:spPr>
          <a:xfrm>
            <a:off x="1718280" y="2573280"/>
            <a:ext cx="7102440" cy="1895760"/>
          </a:xfrm>
          <a:prstGeom prst="rect">
            <a:avLst/>
          </a:prstGeom>
          <a:ln w="0">
            <a:noFill/>
          </a:ln>
        </p:spPr>
      </p:pic>
      <p:pic>
        <p:nvPicPr>
          <p:cNvPr id="169" name="Picture 8" descr=""/>
          <p:cNvPicPr/>
          <p:nvPr/>
        </p:nvPicPr>
        <p:blipFill>
          <a:blip r:embed="rId2"/>
          <a:stretch/>
        </p:blipFill>
        <p:spPr>
          <a:xfrm>
            <a:off x="1896480" y="5018040"/>
            <a:ext cx="6363720" cy="169056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57"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Each feature has a different distribution with different min, max and range values that are on different scales. To give equal importance to each feature we need to transform each feature separately to make it be more like standard normal.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A number of transformation like can be applied</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Transformations are done using the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Each feature is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59"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Drop features with very little variation</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60" name="Picture 459" descr=""/>
          <p:cNvPicPr/>
          <p:nvPr/>
        </p:nvPicPr>
        <p:blipFill>
          <a:blip r:embed="rId1"/>
          <a:stretch/>
        </p:blipFill>
        <p:spPr>
          <a:xfrm>
            <a:off x="2286000" y="2682000"/>
            <a:ext cx="5510520" cy="325944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62"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Anomolous features with very high frequency</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63" name="Picture 462" descr=""/>
          <p:cNvPicPr/>
          <p:nvPr/>
        </p:nvPicPr>
        <p:blipFill>
          <a:blip r:embed="rId1"/>
          <a:stretch/>
        </p:blipFill>
        <p:spPr>
          <a:xfrm>
            <a:off x="2349360" y="2592360"/>
            <a:ext cx="6335280" cy="3806280"/>
          </a:xfrm>
          <a:prstGeom prst="rect">
            <a:avLst/>
          </a:prstGeom>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65"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Anomolous features with very high frequency</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66" name="Picture 465" descr=""/>
          <p:cNvPicPr/>
          <p:nvPr/>
        </p:nvPicPr>
        <p:blipFill>
          <a:blip r:embed="rId1"/>
          <a:stretch/>
        </p:blipFill>
        <p:spPr>
          <a:xfrm>
            <a:off x="2324160" y="2743200"/>
            <a:ext cx="5674680" cy="3394080"/>
          </a:xfrm>
          <a:prstGeom prst="rect">
            <a:avLst/>
          </a:prstGeom>
          <a:ln w="0">
            <a:noFill/>
          </a:ln>
        </p:spPr>
      </p:pic>
      <p:pic>
        <p:nvPicPr>
          <p:cNvPr id="467" name="Picture 466" descr=""/>
          <p:cNvPicPr/>
          <p:nvPr/>
        </p:nvPicPr>
        <p:blipFill>
          <a:blip r:embed="rId2"/>
          <a:stretch/>
        </p:blipFill>
        <p:spPr>
          <a:xfrm>
            <a:off x="7629840" y="4343400"/>
            <a:ext cx="4227480" cy="2523960"/>
          </a:xfrm>
          <a:prstGeom prst="rect">
            <a:avLst/>
          </a:prstGeom>
          <a:ln w="0">
            <a:noFill/>
          </a:ln>
        </p:spPr>
      </p:pic>
      <p:pic>
        <p:nvPicPr>
          <p:cNvPr id="468" name="Picture 467" descr=""/>
          <p:cNvPicPr/>
          <p:nvPr/>
        </p:nvPicPr>
        <p:blipFill>
          <a:blip r:embed="rId3"/>
          <a:stretch/>
        </p:blipFill>
        <p:spPr>
          <a:xfrm>
            <a:off x="6713640" y="217080"/>
            <a:ext cx="5171400" cy="298116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70"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Exponential works very well here</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71" name="Picture 470" descr=""/>
          <p:cNvPicPr/>
          <p:nvPr/>
        </p:nvPicPr>
        <p:blipFill>
          <a:blip r:embed="rId1"/>
          <a:stretch/>
        </p:blipFill>
        <p:spPr>
          <a:xfrm>
            <a:off x="1436400" y="2868480"/>
            <a:ext cx="4733640" cy="2844360"/>
          </a:xfrm>
          <a:prstGeom prst="rect">
            <a:avLst/>
          </a:prstGeom>
          <a:ln w="0">
            <a:noFill/>
          </a:ln>
        </p:spPr>
      </p:pic>
      <p:pic>
        <p:nvPicPr>
          <p:cNvPr id="472" name="Picture 471" descr=""/>
          <p:cNvPicPr/>
          <p:nvPr/>
        </p:nvPicPr>
        <p:blipFill>
          <a:blip r:embed="rId2"/>
          <a:stretch/>
        </p:blipFill>
        <p:spPr>
          <a:xfrm>
            <a:off x="6438240" y="2971800"/>
            <a:ext cx="4761000" cy="2752560"/>
          </a:xfrm>
          <a:prstGeom prst="rect">
            <a:avLst/>
          </a:prstGeom>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74"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Some features do not have enough unique values (too little)</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75" name="Picture 474" descr=""/>
          <p:cNvPicPr/>
          <p:nvPr/>
        </p:nvPicPr>
        <p:blipFill>
          <a:blip r:embed="rId1"/>
          <a:stretch/>
        </p:blipFill>
        <p:spPr>
          <a:xfrm>
            <a:off x="4343400" y="3886200"/>
            <a:ext cx="3430800" cy="2055600"/>
          </a:xfrm>
          <a:prstGeom prst="rect">
            <a:avLst/>
          </a:prstGeom>
          <a:ln w="0">
            <a:noFill/>
          </a:ln>
        </p:spPr>
      </p:pic>
      <p:sp>
        <p:nvSpPr>
          <p:cNvPr id="476" name="Rectangle 475"/>
          <p:cNvSpPr/>
          <p:nvPr/>
        </p:nvSpPr>
        <p:spPr>
          <a:xfrm>
            <a:off x="8419320" y="4572000"/>
            <a:ext cx="95148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highlight>
                  <a:srgbClr val="ff0000"/>
                </a:highlight>
                <a:latin typeface="Arial"/>
                <a:ea typeface="DejaVu Sans"/>
              </a:rPr>
              <a:t>Discard</a:t>
            </a:r>
            <a:endParaRPr b="0" lang="en-US" sz="1800" spc="-1" strike="noStrike">
              <a:latin typeface="Arial"/>
            </a:endParaRPr>
          </a:p>
        </p:txBody>
      </p:sp>
      <p:pic>
        <p:nvPicPr>
          <p:cNvPr id="477" name="Picture 476" descr=""/>
          <p:cNvPicPr/>
          <p:nvPr/>
        </p:nvPicPr>
        <p:blipFill>
          <a:blip r:embed="rId2"/>
          <a:stretch/>
        </p:blipFill>
        <p:spPr>
          <a:xfrm>
            <a:off x="8163360" y="441360"/>
            <a:ext cx="3183480" cy="3107880"/>
          </a:xfrm>
          <a:prstGeom prst="rect">
            <a:avLst/>
          </a:prstGeom>
          <a:ln w="0">
            <a:noFill/>
          </a:ln>
        </p:spPr>
      </p:pic>
      <p:pic>
        <p:nvPicPr>
          <p:cNvPr id="478" name="Picture 477" descr=""/>
          <p:cNvPicPr/>
          <p:nvPr/>
        </p:nvPicPr>
        <p:blipFill>
          <a:blip r:embed="rId3"/>
          <a:stretch/>
        </p:blipFill>
        <p:spPr>
          <a:xfrm>
            <a:off x="228600" y="3657600"/>
            <a:ext cx="3884400" cy="233892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80"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228600" indent="-228600">
              <a:lnSpc>
                <a:spcPct val="90000"/>
              </a:lnSpc>
              <a:spcBef>
                <a:spcPts val="1417"/>
              </a:spcBef>
              <a:buNone/>
              <a:tabLst>
                <a:tab algn="l" pos="0"/>
              </a:tabLst>
            </a:pPr>
            <a:r>
              <a:rPr b="0" lang="en-US" sz="1200" spc="-1" strike="noStrike">
                <a:solidFill>
                  <a:srgbClr val="000000"/>
                </a:solidFill>
                <a:latin typeface="Aptos"/>
                <a:ea typeface="DejaVu Sans"/>
              </a:rPr>
              <a:t>Some features like min_bid_price1, max_bid_price1, min_ask_price1, max_ask_price1 have very high kurtosis, and very low STD</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81" name="Picture 480" descr=""/>
          <p:cNvPicPr/>
          <p:nvPr/>
        </p:nvPicPr>
        <p:blipFill>
          <a:blip r:embed="rId1"/>
          <a:stretch/>
        </p:blipFill>
        <p:spPr>
          <a:xfrm>
            <a:off x="2286000" y="3188880"/>
            <a:ext cx="4230720" cy="2524320"/>
          </a:xfrm>
          <a:prstGeom prst="rect">
            <a:avLst/>
          </a:prstGeom>
          <a:ln w="0">
            <a:noFill/>
          </a:ln>
        </p:spPr>
      </p:pic>
      <p:pic>
        <p:nvPicPr>
          <p:cNvPr id="482" name="Picture 481" descr=""/>
          <p:cNvPicPr/>
          <p:nvPr/>
        </p:nvPicPr>
        <p:blipFill>
          <a:blip r:embed="rId2"/>
          <a:stretch/>
        </p:blipFill>
        <p:spPr>
          <a:xfrm>
            <a:off x="7315200" y="2971800"/>
            <a:ext cx="2815200" cy="306252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84"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Very few unique values, highly kurtotic and very high variance.</a:t>
            </a:r>
            <a:endParaRPr b="0" lang="en-US" sz="1200" spc="-1" strike="noStrike">
              <a:solidFill>
                <a:srgbClr val="000000"/>
              </a:solidFill>
              <a:latin typeface="Arial"/>
            </a:endParaRPr>
          </a:p>
        </p:txBody>
      </p:sp>
      <p:pic>
        <p:nvPicPr>
          <p:cNvPr id="485" name="Picture 484" descr=""/>
          <p:cNvPicPr/>
          <p:nvPr/>
        </p:nvPicPr>
        <p:blipFill>
          <a:blip r:embed="rId1"/>
          <a:stretch/>
        </p:blipFill>
        <p:spPr>
          <a:xfrm>
            <a:off x="2057400" y="2956680"/>
            <a:ext cx="3840480" cy="2299320"/>
          </a:xfrm>
          <a:prstGeom prst="rect">
            <a:avLst/>
          </a:prstGeom>
          <a:ln w="0">
            <a:noFill/>
          </a:ln>
        </p:spPr>
      </p:pic>
      <p:sp>
        <p:nvSpPr>
          <p:cNvPr id="486" name="Rectangle 485"/>
          <p:cNvSpPr/>
          <p:nvPr/>
        </p:nvSpPr>
        <p:spPr>
          <a:xfrm>
            <a:off x="6361920" y="4800600"/>
            <a:ext cx="95148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highlight>
                  <a:srgbClr val="ff0000"/>
                </a:highlight>
                <a:latin typeface="Arial"/>
                <a:ea typeface="DejaVu Sans"/>
              </a:rPr>
              <a:t>Discard</a:t>
            </a:r>
            <a:endParaRPr b="0" lang="en-US" sz="1800" spc="-1" strike="noStrike">
              <a:latin typeface="Arial"/>
            </a:endParaRPr>
          </a:p>
        </p:txBody>
      </p:sp>
      <p:pic>
        <p:nvPicPr>
          <p:cNvPr id="487" name="Picture 486" descr=""/>
          <p:cNvPicPr/>
          <p:nvPr/>
        </p:nvPicPr>
        <p:blipFill>
          <a:blip r:embed="rId2"/>
          <a:stretch/>
        </p:blipFill>
        <p:spPr>
          <a:xfrm>
            <a:off x="6400800" y="685800"/>
            <a:ext cx="4677120" cy="2838960"/>
          </a:xfrm>
          <a:prstGeom prst="rect">
            <a:avLst/>
          </a:prstGeom>
          <a:ln w="0">
            <a:noFill/>
          </a:ln>
        </p:spPr>
      </p:pic>
      <p:pic>
        <p:nvPicPr>
          <p:cNvPr id="488" name="Picture 487" descr=""/>
          <p:cNvPicPr/>
          <p:nvPr/>
        </p:nvPicPr>
        <p:blipFill>
          <a:blip r:embed="rId3"/>
          <a:stretch/>
        </p:blipFill>
        <p:spPr>
          <a:xfrm>
            <a:off x="7950600" y="3755160"/>
            <a:ext cx="2791800" cy="299772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90"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r>
              <a:rPr b="0" lang="en-US" sz="1200" spc="-1" strike="noStrike">
                <a:solidFill>
                  <a:srgbClr val="000000"/>
                </a:solidFill>
                <a:latin typeface="Aptos"/>
                <a:ea typeface="DejaVu Sans"/>
              </a:rPr>
              <a:t>Need to find a way to normalize this feature</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Exp() and log(-x) are also not working</a:t>
            </a: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91" name="Picture 490" descr=""/>
          <p:cNvPicPr/>
          <p:nvPr/>
        </p:nvPicPr>
        <p:blipFill>
          <a:blip r:embed="rId1"/>
          <a:stretch/>
        </p:blipFill>
        <p:spPr>
          <a:xfrm>
            <a:off x="3903480" y="3184560"/>
            <a:ext cx="5010120" cy="298584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837720" y="365040"/>
            <a:ext cx="10509120" cy="1321920"/>
          </a:xfrm>
          <a:prstGeom prst="rect">
            <a:avLst/>
          </a:prstGeom>
          <a:noFill/>
          <a:ln w="0">
            <a:noFill/>
          </a:ln>
        </p:spPr>
        <p:txBody>
          <a:bodyPr lIns="90000" rIns="90000" tIns="45000" bIns="45000" anchor="ctr">
            <a:noAutofit/>
          </a:bodyPr>
          <a:p>
            <a:pPr>
              <a:lnSpc>
                <a:spcPct val="100000"/>
              </a:lnSpc>
              <a:buNone/>
            </a:pPr>
            <a:r>
              <a:rPr b="0" lang="en-US" sz="3500" spc="-1" strike="noStrike">
                <a:solidFill>
                  <a:srgbClr val="000000"/>
                </a:solidFill>
                <a:latin typeface="Arial"/>
                <a:ea typeface="DejaVu Sans"/>
              </a:rPr>
              <a:t>Explore the Features </a:t>
            </a:r>
            <a:endParaRPr b="0" lang="en-US" sz="3500" spc="-1" strike="noStrike">
              <a:solidFill>
                <a:srgbClr val="000000"/>
              </a:solidFill>
              <a:latin typeface="Arial"/>
            </a:endParaRPr>
          </a:p>
        </p:txBody>
      </p:sp>
      <p:sp>
        <p:nvSpPr>
          <p:cNvPr id="493" name="PlaceHolder 2"/>
          <p:cNvSpPr>
            <a:spLocks noGrp="1"/>
          </p:cNvSpPr>
          <p:nvPr>
            <p:ph/>
          </p:nvPr>
        </p:nvSpPr>
        <p:spPr>
          <a:xfrm>
            <a:off x="837720" y="1861560"/>
            <a:ext cx="10509120" cy="4347720"/>
          </a:xfrm>
          <a:prstGeom prst="rect">
            <a:avLst/>
          </a:prstGeom>
          <a:noFill/>
          <a:ln w="0">
            <a:noFill/>
          </a:ln>
        </p:spPr>
        <p:txBody>
          <a:bodyPr lIns="90000" rIns="90000" tIns="45000" bIns="45000" anchor="t">
            <a:noAutofit/>
          </a:bodyPr>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228600" indent="-228600">
              <a:lnSpc>
                <a:spcPct val="90000"/>
              </a:lnSpc>
              <a:spcBef>
                <a:spcPts val="1417"/>
              </a:spcBef>
              <a:buNone/>
              <a:tabLst>
                <a:tab algn="l" pos="0"/>
              </a:tabLst>
            </a:pPr>
            <a:endParaRPr b="0" lang="en-US" sz="12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1200" spc="-1" strike="noStrike">
                <a:solidFill>
                  <a:srgbClr val="000000"/>
                </a:solidFill>
                <a:latin typeface="Aptos"/>
                <a:ea typeface="DejaVu Sans"/>
              </a:rPr>
              <a:t> </a:t>
            </a:r>
            <a:endParaRPr b="0" lang="en-US" sz="1200" spc="-1" strike="noStrike">
              <a:solidFill>
                <a:srgbClr val="000000"/>
              </a:solidFill>
              <a:latin typeface="Arial"/>
            </a:endParaRPr>
          </a:p>
        </p:txBody>
      </p:sp>
      <p:pic>
        <p:nvPicPr>
          <p:cNvPr id="494" name="Picture 493" descr=""/>
          <p:cNvPicPr/>
          <p:nvPr/>
        </p:nvPicPr>
        <p:blipFill>
          <a:blip r:embed="rId1"/>
          <a:stretch/>
        </p:blipFill>
        <p:spPr>
          <a:xfrm>
            <a:off x="2514600" y="2962440"/>
            <a:ext cx="4924440" cy="2979360"/>
          </a:xfrm>
          <a:prstGeom prst="rect">
            <a:avLst/>
          </a:prstGeom>
          <a:ln w="0">
            <a:noFill/>
          </a:ln>
        </p:spPr>
      </p:pic>
      <p:sp>
        <p:nvSpPr>
          <p:cNvPr id="495" name="Rectangle 494"/>
          <p:cNvSpPr/>
          <p:nvPr/>
        </p:nvSpPr>
        <p:spPr>
          <a:xfrm>
            <a:off x="8229600" y="2514600"/>
            <a:ext cx="114264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highlight>
                  <a:srgbClr val="ff0000"/>
                </a:highlight>
                <a:latin typeface="Arial"/>
                <a:ea typeface="DejaVu Sans"/>
              </a:rPr>
              <a:t>Discard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21606</TotalTime>
  <Application>LibreOffice/7.3.7.2$Linux_X86_64 LibreOffice_project/30$Build-2</Application>
  <AppVersion>15.0000</AppVersion>
  <Words>15955</Words>
  <Paragraphs>1078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2024-07-30T08:32:27Z</dcterms:created>
  <dc:creator>Emerson Raja Jose Peeterson</dc:creator>
  <dc:description/>
  <dc:language>en-US</dc:language>
  <cp:lastModifiedBy/>
  <dcterms:modified xsi:type="dcterms:W3CDTF">2024-08-26T20:21:54Z</dcterms:modified>
  <cp:revision>255</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122</vt:i4>
  </property>
</Properties>
</file>